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2"/>
  </p:notesMasterIdLst>
  <p:handoutMasterIdLst>
    <p:handoutMasterId r:id="rId113"/>
  </p:handoutMasterIdLst>
  <p:sldIdLst>
    <p:sldId id="256" r:id="rId5"/>
    <p:sldId id="471" r:id="rId6"/>
    <p:sldId id="275" r:id="rId7"/>
    <p:sldId id="261" r:id="rId8"/>
    <p:sldId id="463" r:id="rId9"/>
    <p:sldId id="473" r:id="rId10"/>
    <p:sldId id="472" r:id="rId11"/>
    <p:sldId id="315" r:id="rId12"/>
    <p:sldId id="357" r:id="rId13"/>
    <p:sldId id="317" r:id="rId14"/>
    <p:sldId id="310" r:id="rId15"/>
    <p:sldId id="295" r:id="rId16"/>
    <p:sldId id="502" r:id="rId17"/>
    <p:sldId id="501" r:id="rId18"/>
    <p:sldId id="474" r:id="rId19"/>
    <p:sldId id="475" r:id="rId20"/>
    <p:sldId id="477" r:id="rId21"/>
    <p:sldId id="314" r:id="rId22"/>
    <p:sldId id="478" r:id="rId23"/>
    <p:sldId id="330" r:id="rId24"/>
    <p:sldId id="347" r:id="rId25"/>
    <p:sldId id="341" r:id="rId26"/>
    <p:sldId id="313" r:id="rId27"/>
    <p:sldId id="415" r:id="rId28"/>
    <p:sldId id="453" r:id="rId29"/>
    <p:sldId id="416" r:id="rId30"/>
    <p:sldId id="431" r:id="rId31"/>
    <p:sldId id="417" r:id="rId32"/>
    <p:sldId id="418" r:id="rId33"/>
    <p:sldId id="433" r:id="rId34"/>
    <p:sldId id="434" r:id="rId35"/>
    <p:sldId id="422" r:id="rId36"/>
    <p:sldId id="476" r:id="rId37"/>
    <p:sldId id="479" r:id="rId38"/>
    <p:sldId id="494" r:id="rId39"/>
    <p:sldId id="480" r:id="rId40"/>
    <p:sldId id="419" r:id="rId41"/>
    <p:sldId id="481" r:id="rId42"/>
    <p:sldId id="482" r:id="rId43"/>
    <p:sldId id="421" r:id="rId44"/>
    <p:sldId id="435" r:id="rId45"/>
    <p:sldId id="439" r:id="rId46"/>
    <p:sldId id="441" r:id="rId47"/>
    <p:sldId id="483" r:id="rId48"/>
    <p:sldId id="443" r:id="rId49"/>
    <p:sldId id="420" r:id="rId50"/>
    <p:sldId id="423" r:id="rId51"/>
    <p:sldId id="484" r:id="rId52"/>
    <p:sldId id="452" r:id="rId53"/>
    <p:sldId id="444" r:id="rId54"/>
    <p:sldId id="424" r:id="rId55"/>
    <p:sldId id="301" r:id="rId56"/>
    <p:sldId id="348" r:id="rId57"/>
    <p:sldId id="425" r:id="rId58"/>
    <p:sldId id="426" r:id="rId59"/>
    <p:sldId id="436" r:id="rId60"/>
    <p:sldId id="437" r:id="rId61"/>
    <p:sldId id="427" r:id="rId62"/>
    <p:sldId id="428" r:id="rId63"/>
    <p:sldId id="442" r:id="rId64"/>
    <p:sldId id="485" r:id="rId65"/>
    <p:sldId id="487" r:id="rId66"/>
    <p:sldId id="488" r:id="rId67"/>
    <p:sldId id="342" r:id="rId68"/>
    <p:sldId id="320" r:id="rId69"/>
    <p:sldId id="489" r:id="rId70"/>
    <p:sldId id="383" r:id="rId71"/>
    <p:sldId id="362" r:id="rId72"/>
    <p:sldId id="455" r:id="rId73"/>
    <p:sldId id="456" r:id="rId74"/>
    <p:sldId id="458" r:id="rId75"/>
    <p:sldId id="429" r:id="rId76"/>
    <p:sldId id="402" r:id="rId77"/>
    <p:sldId id="403" r:id="rId78"/>
    <p:sldId id="404" r:id="rId79"/>
    <p:sldId id="430" r:id="rId80"/>
    <p:sldId id="406" r:id="rId81"/>
    <p:sldId id="407" r:id="rId82"/>
    <p:sldId id="408" r:id="rId83"/>
    <p:sldId id="409" r:id="rId84"/>
    <p:sldId id="410" r:id="rId85"/>
    <p:sldId id="411" r:id="rId86"/>
    <p:sldId id="412" r:id="rId87"/>
    <p:sldId id="413" r:id="rId88"/>
    <p:sldId id="414" r:id="rId89"/>
    <p:sldId id="461" r:id="rId90"/>
    <p:sldId id="460" r:id="rId91"/>
    <p:sldId id="462" r:id="rId92"/>
    <p:sldId id="469" r:id="rId93"/>
    <p:sldId id="466" r:id="rId94"/>
    <p:sldId id="467" r:id="rId95"/>
    <p:sldId id="468" r:id="rId96"/>
    <p:sldId id="497" r:id="rId97"/>
    <p:sldId id="498" r:id="rId98"/>
    <p:sldId id="499" r:id="rId99"/>
    <p:sldId id="490" r:id="rId100"/>
    <p:sldId id="492" r:id="rId101"/>
    <p:sldId id="493" r:id="rId102"/>
    <p:sldId id="328" r:id="rId103"/>
    <p:sldId id="495" r:id="rId104"/>
    <p:sldId id="496" r:id="rId105"/>
    <p:sldId id="353" r:id="rId106"/>
    <p:sldId id="354" r:id="rId107"/>
    <p:sldId id="355" r:id="rId108"/>
    <p:sldId id="352" r:id="rId109"/>
    <p:sldId id="491" r:id="rId110"/>
    <p:sldId id="500"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8"/>
    <a:srgbClr val="139BEC"/>
    <a:srgbClr val="FEF3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54" autoAdjust="0"/>
    <p:restoredTop sz="70204" autoAdjust="0"/>
  </p:normalViewPr>
  <p:slideViewPr>
    <p:cSldViewPr snapToGrid="0" snapToObjects="1">
      <p:cViewPr varScale="1">
        <p:scale>
          <a:sx n="75" d="100"/>
          <a:sy n="75" d="100"/>
        </p:scale>
        <p:origin x="1509" y="2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fld id="{0E503755-5514-C64F-BE34-81C7153142C7}" type="datetimeFigureOut">
              <a:rPr lang="en-US" smtClean="0"/>
              <a:pPr/>
              <a:t>6/5/2020</a:t>
            </a:fld>
            <a:endParaRPr lang="en-US"/>
          </a:p>
        </p:txBody>
      </p:sp>
      <p:sp>
        <p:nvSpPr>
          <p:cNvPr id="4" name="Footer Placeholder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A4399EA1-2A81-E042-A301-3A956DD1DB49}" type="slidenum">
              <a:rPr lang="en-US" smtClean="0"/>
              <a:pPr/>
              <a:t>‹#›</a:t>
            </a:fld>
            <a:endParaRPr lang="en-US"/>
          </a:p>
        </p:txBody>
      </p:sp>
    </p:spTree>
    <p:extLst>
      <p:ext uri="{BB962C8B-B14F-4D97-AF65-F5344CB8AC3E}">
        <p14:creationId xmlns:p14="http://schemas.microsoft.com/office/powerpoint/2010/main" val="865517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51F83FBC-3756-9B41-8ED4-22AE16EE3CF2}" type="datetimeFigureOut">
              <a:rPr lang="en-US" smtClean="0"/>
              <a:pPr/>
              <a:t>6/5/2020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9DDA927C-81DF-574B-B20C-8DC8F4F7510D}" type="slidenum">
              <a:rPr lang="en-US" smtClean="0"/>
              <a:pPr/>
              <a:t>‹#›</a:t>
            </a:fld>
            <a:endParaRPr lang="en-US"/>
          </a:p>
        </p:txBody>
      </p:sp>
    </p:spTree>
    <p:extLst>
      <p:ext uri="{BB962C8B-B14F-4D97-AF65-F5344CB8AC3E}">
        <p14:creationId xmlns:p14="http://schemas.microsoft.com/office/powerpoint/2010/main" val="7716513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en.wikipedia.org/wiki/Food_services"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en.wikipedia.org/wiki/Paris" TargetMode="External"/><Relationship Id="rId5" Type="http://schemas.openxmlformats.org/officeDocument/2006/relationships/hyperlink" Target="http://en.wikipedia.org/wiki/Multinational_corporation" TargetMode="External"/><Relationship Id="rId4" Type="http://schemas.openxmlformats.org/officeDocument/2006/relationships/hyperlink" Target="http://en.wikipedia.org/wiki/Facilities_management"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pepsico.ca/"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PRESENTER: DON</a:t>
            </a:r>
          </a:p>
        </p:txBody>
      </p:sp>
      <p:sp>
        <p:nvSpPr>
          <p:cNvPr id="4" name="Slide Number Placeholder 3"/>
          <p:cNvSpPr>
            <a:spLocks noGrp="1"/>
          </p:cNvSpPr>
          <p:nvPr>
            <p:ph type="sldNum" sz="quarter" idx="10"/>
          </p:nvPr>
        </p:nvSpPr>
        <p:spPr/>
        <p:txBody>
          <a:bodyPr/>
          <a:lstStyle/>
          <a:p>
            <a:fld id="{9DDA927C-81DF-574B-B20C-8DC8F4F7510D}" type="slidenum">
              <a:rPr lang="en-US" smtClean="0"/>
              <a:pPr/>
              <a:t>1</a:t>
            </a:fld>
            <a:endParaRPr lang="en-US"/>
          </a:p>
        </p:txBody>
      </p:sp>
    </p:spTree>
    <p:extLst>
      <p:ext uri="{BB962C8B-B14F-4D97-AF65-F5344CB8AC3E}">
        <p14:creationId xmlns:p14="http://schemas.microsoft.com/office/powerpoint/2010/main" val="230665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DON</a:t>
            </a:r>
          </a:p>
          <a:p>
            <a:pPr marL="285750" indent="-285750">
              <a:buFontTx/>
              <a:buNone/>
            </a:pPr>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11</a:t>
            </a:fld>
            <a:endParaRPr lang="en-US"/>
          </a:p>
        </p:txBody>
      </p:sp>
    </p:spTree>
    <p:extLst>
      <p:ext uri="{BB962C8B-B14F-4D97-AF65-F5344CB8AC3E}">
        <p14:creationId xmlns:p14="http://schemas.microsoft.com/office/powerpoint/2010/main" val="20618716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RADHA</a:t>
            </a:r>
          </a:p>
        </p:txBody>
      </p:sp>
      <p:sp>
        <p:nvSpPr>
          <p:cNvPr id="4" name="Slide Number Placeholder 3"/>
          <p:cNvSpPr>
            <a:spLocks noGrp="1"/>
          </p:cNvSpPr>
          <p:nvPr>
            <p:ph type="sldNum" sz="quarter" idx="10"/>
          </p:nvPr>
        </p:nvSpPr>
        <p:spPr/>
        <p:txBody>
          <a:bodyPr/>
          <a:lstStyle/>
          <a:p>
            <a:fld id="{9DDA927C-81DF-574B-B20C-8DC8F4F7510D}" type="slidenum">
              <a:rPr lang="en-US" smtClean="0"/>
              <a:pPr/>
              <a:t>101</a:t>
            </a:fld>
            <a:endParaRPr lang="en-US"/>
          </a:p>
        </p:txBody>
      </p:sp>
    </p:spTree>
    <p:extLst>
      <p:ext uri="{BB962C8B-B14F-4D97-AF65-F5344CB8AC3E}">
        <p14:creationId xmlns:p14="http://schemas.microsoft.com/office/powerpoint/2010/main" val="10978888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102</a:t>
            </a:fld>
            <a:endParaRPr lang="en-US"/>
          </a:p>
        </p:txBody>
      </p:sp>
    </p:spTree>
    <p:extLst>
      <p:ext uri="{BB962C8B-B14F-4D97-AF65-F5344CB8AC3E}">
        <p14:creationId xmlns:p14="http://schemas.microsoft.com/office/powerpoint/2010/main" val="8140316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103</a:t>
            </a:fld>
            <a:endParaRPr lang="en-US"/>
          </a:p>
        </p:txBody>
      </p:sp>
    </p:spTree>
    <p:extLst>
      <p:ext uri="{BB962C8B-B14F-4D97-AF65-F5344CB8AC3E}">
        <p14:creationId xmlns:p14="http://schemas.microsoft.com/office/powerpoint/2010/main" val="9060480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b="1"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104</a:t>
            </a:fld>
            <a:endParaRPr lang="en-US"/>
          </a:p>
        </p:txBody>
      </p:sp>
    </p:spTree>
    <p:extLst>
      <p:ext uri="{BB962C8B-B14F-4D97-AF65-F5344CB8AC3E}">
        <p14:creationId xmlns:p14="http://schemas.microsoft.com/office/powerpoint/2010/main" val="2706378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PRESENTER: FRANK</a:t>
            </a:r>
          </a:p>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105</a:t>
            </a:fld>
            <a:endParaRPr lang="en-US"/>
          </a:p>
        </p:txBody>
      </p:sp>
    </p:spTree>
    <p:extLst>
      <p:ext uri="{BB962C8B-B14F-4D97-AF65-F5344CB8AC3E}">
        <p14:creationId xmlns:p14="http://schemas.microsoft.com/office/powerpoint/2010/main" val="39968846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DON</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106</a:t>
            </a:fld>
            <a:endParaRPr lang="en-US"/>
          </a:p>
        </p:txBody>
      </p:sp>
    </p:spTree>
    <p:extLst>
      <p:ext uri="{BB962C8B-B14F-4D97-AF65-F5344CB8AC3E}">
        <p14:creationId xmlns:p14="http://schemas.microsoft.com/office/powerpoint/2010/main" val="2025468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DON</a:t>
            </a:r>
          </a:p>
          <a:p>
            <a:pPr marL="285750" indent="-285750">
              <a:buFontTx/>
              <a:buNone/>
            </a:pP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12</a:t>
            </a:fld>
            <a:endParaRPr lang="en-US"/>
          </a:p>
        </p:txBody>
      </p:sp>
    </p:spTree>
    <p:extLst>
      <p:ext uri="{BB962C8B-B14F-4D97-AF65-F5344CB8AC3E}">
        <p14:creationId xmlns:p14="http://schemas.microsoft.com/office/powerpoint/2010/main" val="4043821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DON</a:t>
            </a:r>
          </a:p>
          <a:p>
            <a:pPr marL="285750" indent="-285750">
              <a:buFontTx/>
              <a:buNone/>
            </a:pPr>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13</a:t>
            </a:fld>
            <a:endParaRPr lang="en-US"/>
          </a:p>
        </p:txBody>
      </p:sp>
    </p:spTree>
    <p:extLst>
      <p:ext uri="{BB962C8B-B14F-4D97-AF65-F5344CB8AC3E}">
        <p14:creationId xmlns:p14="http://schemas.microsoft.com/office/powerpoint/2010/main" val="930410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DON</a:t>
            </a:r>
          </a:p>
          <a:p>
            <a:pPr marL="285750" indent="-285750">
              <a:buFontTx/>
              <a:buNone/>
            </a:pP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14</a:t>
            </a:fld>
            <a:endParaRPr lang="en-US"/>
          </a:p>
        </p:txBody>
      </p:sp>
    </p:spTree>
    <p:extLst>
      <p:ext uri="{BB962C8B-B14F-4D97-AF65-F5344CB8AC3E}">
        <p14:creationId xmlns:p14="http://schemas.microsoft.com/office/powerpoint/2010/main" val="72591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15</a:t>
            </a:fld>
            <a:endParaRPr lang="en-US"/>
          </a:p>
        </p:txBody>
      </p:sp>
    </p:spTree>
    <p:extLst>
      <p:ext uri="{BB962C8B-B14F-4D97-AF65-F5344CB8AC3E}">
        <p14:creationId xmlns:p14="http://schemas.microsoft.com/office/powerpoint/2010/main" val="216305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p>
          <a:p>
            <a:endParaRPr lang="en-US" dirty="0"/>
          </a:p>
          <a:p>
            <a:r>
              <a:rPr lang="en-US" dirty="0"/>
              <a:t>How it works from the employer perspective</a:t>
            </a:r>
          </a:p>
        </p:txBody>
      </p:sp>
      <p:sp>
        <p:nvSpPr>
          <p:cNvPr id="4" name="Slide Number Placeholder 3"/>
          <p:cNvSpPr>
            <a:spLocks noGrp="1"/>
          </p:cNvSpPr>
          <p:nvPr>
            <p:ph type="sldNum" sz="quarter" idx="5"/>
          </p:nvPr>
        </p:nvSpPr>
        <p:spPr/>
        <p:txBody>
          <a:bodyPr/>
          <a:lstStyle/>
          <a:p>
            <a:fld id="{9DDA927C-81DF-574B-B20C-8DC8F4F7510D}" type="slidenum">
              <a:rPr lang="en-US" smtClean="0"/>
              <a:pPr/>
              <a:t>16</a:t>
            </a:fld>
            <a:endParaRPr lang="en-US"/>
          </a:p>
        </p:txBody>
      </p:sp>
    </p:spTree>
    <p:extLst>
      <p:ext uri="{BB962C8B-B14F-4D97-AF65-F5344CB8AC3E}">
        <p14:creationId xmlns:p14="http://schemas.microsoft.com/office/powerpoint/2010/main" val="336246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17</a:t>
            </a:fld>
            <a:endParaRPr lang="en-US"/>
          </a:p>
        </p:txBody>
      </p:sp>
    </p:spTree>
    <p:extLst>
      <p:ext uri="{BB962C8B-B14F-4D97-AF65-F5344CB8AC3E}">
        <p14:creationId xmlns:p14="http://schemas.microsoft.com/office/powerpoint/2010/main" val="951180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FRANK</a:t>
            </a:r>
          </a:p>
          <a:p>
            <a:pPr marL="285750" indent="-285750"/>
            <a:endParaRPr lang="en-US" dirty="0">
              <a:cs typeface="Calibri"/>
            </a:endParaRPr>
          </a:p>
          <a:p>
            <a:pPr marL="285750" indent="-285750"/>
            <a:endParaRPr lang="en-US" dirty="0">
              <a:cs typeface="Calibri"/>
            </a:endParaRPr>
          </a:p>
          <a:p>
            <a:pPr marL="285750" indent="-285750"/>
            <a:r>
              <a:rPr lang="en-US" dirty="0">
                <a:cs typeface="Calibri"/>
              </a:rPr>
              <a:t>*A SIN check is completed on all individuals hired for an RWA job.</a:t>
            </a: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18</a:t>
            </a:fld>
            <a:endParaRPr lang="en-US"/>
          </a:p>
        </p:txBody>
      </p:sp>
    </p:spTree>
    <p:extLst>
      <p:ext uri="{BB962C8B-B14F-4D97-AF65-F5344CB8AC3E}">
        <p14:creationId xmlns:p14="http://schemas.microsoft.com/office/powerpoint/2010/main" val="2464856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p>
          <a:p>
            <a:r>
              <a:rPr lang="en-US" dirty="0"/>
              <a:t>We don’t represent individuals - we are not looking for a job for a specific individual. </a:t>
            </a:r>
          </a:p>
        </p:txBody>
      </p:sp>
      <p:sp>
        <p:nvSpPr>
          <p:cNvPr id="4" name="Slide Number Placeholder 3"/>
          <p:cNvSpPr>
            <a:spLocks noGrp="1"/>
          </p:cNvSpPr>
          <p:nvPr>
            <p:ph type="sldNum" sz="quarter" idx="5"/>
          </p:nvPr>
        </p:nvSpPr>
        <p:spPr/>
        <p:txBody>
          <a:bodyPr/>
          <a:lstStyle/>
          <a:p>
            <a:fld id="{9DDA927C-81DF-574B-B20C-8DC8F4F7510D}" type="slidenum">
              <a:rPr lang="en-US" smtClean="0"/>
              <a:pPr/>
              <a:t>19</a:t>
            </a:fld>
            <a:endParaRPr lang="en-US"/>
          </a:p>
        </p:txBody>
      </p:sp>
    </p:spTree>
    <p:extLst>
      <p:ext uri="{BB962C8B-B14F-4D97-AF65-F5344CB8AC3E}">
        <p14:creationId xmlns:p14="http://schemas.microsoft.com/office/powerpoint/2010/main" val="1204357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PRESENTER: FRANK</a:t>
            </a:r>
          </a:p>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20</a:t>
            </a:fld>
            <a:endParaRPr lang="en-US"/>
          </a:p>
        </p:txBody>
      </p:sp>
    </p:spTree>
    <p:extLst>
      <p:ext uri="{BB962C8B-B14F-4D97-AF65-F5344CB8AC3E}">
        <p14:creationId xmlns:p14="http://schemas.microsoft.com/office/powerpoint/2010/main" val="352227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DON</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2</a:t>
            </a:fld>
            <a:endParaRPr lang="en-US"/>
          </a:p>
        </p:txBody>
      </p:sp>
    </p:spTree>
    <p:extLst>
      <p:ext uri="{BB962C8B-B14F-4D97-AF65-F5344CB8AC3E}">
        <p14:creationId xmlns:p14="http://schemas.microsoft.com/office/powerpoint/2010/main" val="4224229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endParaRPr lang="en-US" dirty="0"/>
          </a:p>
          <a:p>
            <a:r>
              <a:rPr lang="en-US" dirty="0"/>
              <a:t>RWA’s primary objective is the achievement of employment outcomes. RWA’s success in supporting businesses to hire is a result of considerable outreach and engagement efforts. </a:t>
            </a:r>
          </a:p>
        </p:txBody>
      </p:sp>
      <p:sp>
        <p:nvSpPr>
          <p:cNvPr id="4" name="Slide Number Placeholder 3"/>
          <p:cNvSpPr>
            <a:spLocks noGrp="1"/>
          </p:cNvSpPr>
          <p:nvPr>
            <p:ph type="sldNum" sz="quarter" idx="10"/>
          </p:nvPr>
        </p:nvSpPr>
        <p:spPr/>
        <p:txBody>
          <a:bodyPr/>
          <a:lstStyle/>
          <a:p>
            <a:fld id="{9DDA927C-81DF-574B-B20C-8DC8F4F7510D}" type="slidenum">
              <a:rPr lang="en-US" smtClean="0"/>
              <a:pPr/>
              <a:t>21</a:t>
            </a:fld>
            <a:endParaRPr lang="en-US"/>
          </a:p>
        </p:txBody>
      </p:sp>
    </p:spTree>
    <p:extLst>
      <p:ext uri="{BB962C8B-B14F-4D97-AF65-F5344CB8AC3E}">
        <p14:creationId xmlns:p14="http://schemas.microsoft.com/office/powerpoint/2010/main" val="1054125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285750" indent="-285750">
              <a:buFontTx/>
              <a:buNone/>
            </a:pPr>
            <a:endParaRPr lang="en-US" dirty="0"/>
          </a:p>
          <a:p>
            <a:pPr marL="285750" indent="-285750">
              <a:buFontTx/>
              <a:buNone/>
            </a:pP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22</a:t>
            </a:fld>
            <a:endParaRPr lang="en-US"/>
          </a:p>
        </p:txBody>
      </p:sp>
    </p:spTree>
    <p:extLst>
      <p:ext uri="{BB962C8B-B14F-4D97-AF65-F5344CB8AC3E}">
        <p14:creationId xmlns:p14="http://schemas.microsoft.com/office/powerpoint/2010/main" val="316315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285750" marR="0" lvl="0" indent="-285750" algn="l" defTabSz="457200" rtl="0" eaLnBrk="1" fontAlgn="auto" latinLnBrk="0" hangingPunct="1">
              <a:lnSpc>
                <a:spcPct val="100000"/>
              </a:lnSpc>
              <a:spcBef>
                <a:spcPts val="0"/>
              </a:spcBef>
              <a:spcAft>
                <a:spcPts val="0"/>
              </a:spcAft>
              <a:buClrTx/>
              <a:buSzTx/>
              <a:buFontTx/>
              <a:buNone/>
              <a:tabLst/>
              <a:defRPr/>
            </a:pPr>
            <a:endParaRPr lang="en-US" dirty="0"/>
          </a:p>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What do we mean by “employer demand to hire”? We mean jobs. </a:t>
            </a:r>
          </a:p>
          <a:p>
            <a:pPr marL="285750" marR="0" lvl="0" indent="-285750" algn="l" defTabSz="457200" rtl="0" eaLnBrk="1" fontAlgn="auto" latinLnBrk="0" hangingPunct="1">
              <a:lnSpc>
                <a:spcPct val="100000"/>
              </a:lnSpc>
              <a:spcBef>
                <a:spcPts val="0"/>
              </a:spcBef>
              <a:spcAft>
                <a:spcPts val="0"/>
              </a:spcAft>
              <a:buClrTx/>
              <a:buSzTx/>
              <a:buFontTx/>
              <a:buNone/>
              <a:tabLst/>
              <a:defRPr/>
            </a:pPr>
            <a:endParaRPr lang="en-US" dirty="0"/>
          </a:p>
          <a:p>
            <a:pPr marL="285750" indent="-285750"/>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23</a:t>
            </a:fld>
            <a:endParaRPr lang="en-US"/>
          </a:p>
        </p:txBody>
      </p:sp>
    </p:spTree>
    <p:extLst>
      <p:ext uri="{BB962C8B-B14F-4D97-AF65-F5344CB8AC3E}">
        <p14:creationId xmlns:p14="http://schemas.microsoft.com/office/powerpoint/2010/main" val="2208529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cap="none"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 do we generate employer demand to hire? Three core activities: prospecting, outreach and active (and ideally long-term) engagement. In the next few slides, we’ll define each of these activities and talk about some tips for you to keep in mind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is prospecting?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cap="none"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cap="none" dirty="0"/>
              <a:t>This is done through leveraging existing networks, social media, completing a </a:t>
            </a:r>
            <a:r>
              <a:rPr lang="en-US" sz="1200" b="0" cap="none" dirty="0" err="1"/>
              <a:t>labour</a:t>
            </a:r>
            <a:r>
              <a:rPr lang="en-US" sz="1200" b="0" cap="none" dirty="0"/>
              <a:t> market scan of the local business community etc. </a:t>
            </a:r>
          </a:p>
          <a:p>
            <a:pPr lvl="0"/>
            <a:r>
              <a:rPr lang="en-US" sz="1200" b="0" cap="none" dirty="0"/>
              <a:t>During initial approach, you will </a:t>
            </a:r>
            <a:r>
              <a:rPr lang="en-US" sz="1200" b="0" u="sng" cap="none" dirty="0"/>
              <a:t>briefly</a:t>
            </a:r>
            <a:r>
              <a:rPr lang="en-US" sz="1200" b="0" cap="none" dirty="0"/>
              <a:t> share the reason you are approaching (</a:t>
            </a:r>
            <a:r>
              <a:rPr lang="en-US" sz="1200" b="0" cap="none" dirty="0" err="1"/>
              <a:t>e.G.</a:t>
            </a:r>
            <a:r>
              <a:rPr lang="en-US" sz="1200" b="0" cap="none" dirty="0"/>
              <a:t> What RWA is) and begin to identify the </a:t>
            </a:r>
            <a:r>
              <a:rPr lang="en-US" sz="1200" b="0" cap="none" dirty="0" err="1"/>
              <a:t>labour</a:t>
            </a:r>
            <a:r>
              <a:rPr lang="en-US" sz="1200" b="0" cap="none" dirty="0"/>
              <a:t>/hiring needs of the business. </a:t>
            </a:r>
            <a:endParaRPr lang="en-CA" sz="1200" b="0" cap="none" dirty="0"/>
          </a:p>
          <a:p>
            <a:pPr lvl="0"/>
            <a:r>
              <a:rPr lang="en-US" sz="1200" b="0" cap="none" dirty="0"/>
              <a:t>**Team members are expected to track prospecting/initial approach/employer contacts so that companies are not approached multiple times by multiple team members (where applicable)**</a:t>
            </a:r>
            <a:endParaRPr lang="en-CA" sz="1200" b="0" cap="none"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24</a:t>
            </a:fld>
            <a:endParaRPr lang="en-US"/>
          </a:p>
        </p:txBody>
      </p:sp>
    </p:spTree>
    <p:extLst>
      <p:ext uri="{BB962C8B-B14F-4D97-AF65-F5344CB8AC3E}">
        <p14:creationId xmlns:p14="http://schemas.microsoft.com/office/powerpoint/2010/main" val="1351387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Each LMF should begin their work by conducting an labour market scan in their community.  Using resources such as local Boards of Trade and Chambers of Commerce, personal/professional contacts (and so forth), you should build a concise picture of businesses in your community.  What are the major sectors?  Who are the major players per sector?  Independent businesses vs national brands/chains.  Who are the major HR and/or management personnel per employer?  What is the employment situation like in your community, contextualized by things like upturns or downturns in the economy? And so forth.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scan will then give you a good foundation about where and how to begin your prospecting.  It is also worth noting that in many communities, this scan will be influenced by leads, advice, suggestions and the “no-fly-zones” you receive from your community employment agency partners.  RWA’s work is meant to enhance and build upon the work of these agencies, so you should have a good sense of where (from a business point of view) these agencies “operate”, and ideally how you can strategize your outreach to complement such.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25</a:t>
            </a:fld>
            <a:endParaRPr lang="en-US"/>
          </a:p>
        </p:txBody>
      </p:sp>
    </p:spTree>
    <p:extLst>
      <p:ext uri="{BB962C8B-B14F-4D97-AF65-F5344CB8AC3E}">
        <p14:creationId xmlns:p14="http://schemas.microsoft.com/office/powerpoint/2010/main" val="1138706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r>
              <a:rPr lang="en-US" dirty="0"/>
              <a:t>RWA has had the most success in prospecting when there is an existing relationship or a mutual contact facilitates an introduction. </a:t>
            </a:r>
          </a:p>
          <a:p>
            <a:endParaRPr lang="en-US" dirty="0"/>
          </a:p>
          <a:p>
            <a:r>
              <a:rPr lang="en-US" dirty="0"/>
              <a:t>Look to your network</a:t>
            </a:r>
          </a:p>
          <a:p>
            <a:pPr marL="171450" indent="-171450">
              <a:buFont typeface="Arial" panose="020B0604020202020204" pitchFamily="34" charset="0"/>
              <a:buChar char="•"/>
            </a:pPr>
            <a:r>
              <a:rPr lang="en-US" dirty="0"/>
              <a:t>Explore personal and professional connections (friends, family, colleagues, boards)</a:t>
            </a:r>
          </a:p>
          <a:p>
            <a:pPr marL="171450" indent="-171450">
              <a:buFont typeface="Arial" panose="020B0604020202020204" pitchFamily="34" charset="0"/>
              <a:buChar char="•"/>
            </a:pPr>
            <a:r>
              <a:rPr lang="en-US" dirty="0"/>
              <a:t>Build your profile, activity and connections on LinkedIn</a:t>
            </a:r>
          </a:p>
          <a:p>
            <a:pPr marL="171450" indent="-171450">
              <a:buFont typeface="Arial" panose="020B0604020202020204" pitchFamily="34" charset="0"/>
              <a:buChar char="•"/>
            </a:pPr>
            <a:r>
              <a:rPr lang="en-US" dirty="0"/>
              <a:t>Foster employer champions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Collaborate with your colleagues to share leads across the country</a:t>
            </a:r>
          </a:p>
          <a:p>
            <a:pPr marL="171450" indent="-171450">
              <a:buFont typeface="Arial" panose="020B0604020202020204" pitchFamily="34" charset="0"/>
              <a:buChar char="•"/>
            </a:pPr>
            <a:r>
              <a:rPr lang="en-US" dirty="0"/>
              <a:t>When considering reaching out to a business with multiple locations across the province or country, first reach out to your colleagues to explore their experiences and successes</a:t>
            </a:r>
          </a:p>
          <a:p>
            <a:endParaRPr lang="en-US" dirty="0"/>
          </a:p>
          <a:p>
            <a:r>
              <a:rPr lang="en-US" dirty="0"/>
              <a:t>How do you ask for an introduction? </a:t>
            </a:r>
          </a:p>
          <a:p>
            <a:pPr marL="171450" indent="-171450">
              <a:buFont typeface="Arial" panose="020B0604020202020204" pitchFamily="34" charset="0"/>
              <a:buChar char="•"/>
            </a:pPr>
            <a:r>
              <a:rPr lang="en-US" dirty="0"/>
              <a:t>Prepare a brief description of who you are and what you do with RWA – be prepared to share this information either in-person or over email. </a:t>
            </a:r>
          </a:p>
          <a:p>
            <a:pPr marL="171450" indent="-171450">
              <a:buFont typeface="Arial" panose="020B0604020202020204" pitchFamily="34" charset="0"/>
              <a:buChar char="•"/>
            </a:pPr>
            <a:r>
              <a:rPr lang="en-US" dirty="0"/>
              <a:t>You should be able to describe what you do in 1 or 2 brief, yet compelling sentences</a:t>
            </a:r>
          </a:p>
          <a:p>
            <a:pPr marL="171450" indent="-171450">
              <a:buFont typeface="Arial" panose="020B0604020202020204" pitchFamily="34" charset="0"/>
              <a:buChar char="•"/>
            </a:pPr>
            <a:r>
              <a:rPr lang="en-US" dirty="0"/>
              <a:t>Remember to customize it to your audience</a:t>
            </a:r>
          </a:p>
          <a:p>
            <a:pPr marL="171450" indent="-171450">
              <a:buFont typeface="Arial" panose="020B0604020202020204" pitchFamily="34" charset="0"/>
              <a:buChar char="•"/>
            </a:pPr>
            <a:r>
              <a:rPr lang="en-US" dirty="0"/>
              <a:t>Draft an brief description of who you are, what you do with RWA and why you want to meet – keep this on hand so that you can share it with those in your network who can make a connection for you</a:t>
            </a:r>
          </a:p>
          <a:p>
            <a:pPr marL="0" indent="0">
              <a:buFont typeface="Arial" panose="020B0604020202020204" pitchFamily="34" charset="0"/>
              <a:buNone/>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 do not have a “warm lead”, explore opportunities for in-person, face-to-face connections (e.g. job fairs, Chamber of Commerce events). These do not have to be job fairs for job seekers with disabilities.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26</a:t>
            </a:fld>
            <a:endParaRPr lang="en-US"/>
          </a:p>
        </p:txBody>
      </p:sp>
    </p:spTree>
    <p:extLst>
      <p:ext uri="{BB962C8B-B14F-4D97-AF65-F5344CB8AC3E}">
        <p14:creationId xmlns:p14="http://schemas.microsoft.com/office/powerpoint/2010/main" val="4233867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r>
              <a:rPr lang="en-US" dirty="0"/>
              <a:t>Your Elevator Speech</a:t>
            </a:r>
          </a:p>
        </p:txBody>
      </p:sp>
      <p:sp>
        <p:nvSpPr>
          <p:cNvPr id="4" name="Slide Number Placeholder 3"/>
          <p:cNvSpPr>
            <a:spLocks noGrp="1"/>
          </p:cNvSpPr>
          <p:nvPr>
            <p:ph type="sldNum" sz="quarter" idx="10"/>
          </p:nvPr>
        </p:nvSpPr>
        <p:spPr/>
        <p:txBody>
          <a:bodyPr/>
          <a:lstStyle/>
          <a:p>
            <a:fld id="{9DDA927C-81DF-574B-B20C-8DC8F4F7510D}" type="slidenum">
              <a:rPr lang="en-US" smtClean="0"/>
              <a:pPr/>
              <a:t>27</a:t>
            </a:fld>
            <a:endParaRPr lang="en-US"/>
          </a:p>
        </p:txBody>
      </p:sp>
    </p:spTree>
    <p:extLst>
      <p:ext uri="{BB962C8B-B14F-4D97-AF65-F5344CB8AC3E}">
        <p14:creationId xmlns:p14="http://schemas.microsoft.com/office/powerpoint/2010/main" val="3470661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r>
              <a:rPr lang="en-US" dirty="0"/>
              <a:t>RWA works with may small and medium sized </a:t>
            </a:r>
            <a:r>
              <a:rPr lang="en-US" dirty="0" err="1"/>
              <a:t>entreprises</a:t>
            </a:r>
            <a:r>
              <a:rPr lang="en-US" dirty="0"/>
              <a:t> (SMEs). For these smaller businesses, the best point of initial contact is often the owner. </a:t>
            </a:r>
          </a:p>
          <a:p>
            <a:endParaRPr lang="en-US" dirty="0"/>
          </a:p>
          <a:p>
            <a:r>
              <a:rPr lang="en-US" dirty="0"/>
              <a:t>In larger, national or global companies, your first point of contact may be HR and Diversity &amp; Inclusion teams.</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28</a:t>
            </a:fld>
            <a:endParaRPr lang="en-US"/>
          </a:p>
        </p:txBody>
      </p:sp>
    </p:spTree>
    <p:extLst>
      <p:ext uri="{BB962C8B-B14F-4D97-AF65-F5344CB8AC3E}">
        <p14:creationId xmlns:p14="http://schemas.microsoft.com/office/powerpoint/2010/main" val="4060735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PRESENTER: RADHA</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While business networking events may be beneficial, the most successful partnerships have emerged from individual connections that RWA team members have forged with businesses</a:t>
            </a:r>
          </a:p>
          <a:p>
            <a:pPr marL="285750" lvl="0" indent="-285750">
              <a:buFont typeface="Arial" panose="020B0604020202020204" pitchFamily="34" charset="0"/>
              <a:buChar char="•"/>
            </a:pPr>
            <a:r>
              <a:rPr lang="en-US" sz="1600" dirty="0"/>
              <a:t>Use LinkedIn as an outreach and networking tool</a:t>
            </a:r>
          </a:p>
          <a:p>
            <a:pPr marL="285750" lvl="0" indent="-285750">
              <a:buFont typeface="Arial" panose="020B0604020202020204" pitchFamily="34" charset="0"/>
              <a:buChar char="•"/>
            </a:pPr>
            <a:r>
              <a:rPr lang="en-US" sz="1600" dirty="0"/>
              <a:t>Work for an in-person meeting</a:t>
            </a:r>
          </a:p>
          <a:p>
            <a:pPr marL="285750" lvl="0" indent="-285750">
              <a:buFont typeface="Arial" panose="020B0604020202020204" pitchFamily="34" charset="0"/>
              <a:buChar char="•"/>
            </a:pPr>
            <a:r>
              <a:rPr lang="en-US" sz="1600" dirty="0"/>
              <a:t>Know how to adapt your approach. Depending on where your contact works within the business (e.g. HR, CEO, management etc.), they will have a different lens, aims, questions and concerns. Be sure to tailor your approach (style, information conveyed </a:t>
            </a:r>
            <a:r>
              <a:rPr lang="en-US" sz="1600" dirty="0" err="1"/>
              <a:t>etc</a:t>
            </a:r>
            <a:r>
              <a:rPr lang="en-US" sz="1600" dirty="0"/>
              <a:t>) based on their role. If you are talking to HR, they may have specific questions around recruitment and selection. If it’s leadership, they may have questions around how to build buy-in with management.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29</a:t>
            </a:fld>
            <a:endParaRPr lang="en-US"/>
          </a:p>
        </p:txBody>
      </p:sp>
    </p:spTree>
    <p:extLst>
      <p:ext uri="{BB962C8B-B14F-4D97-AF65-F5344CB8AC3E}">
        <p14:creationId xmlns:p14="http://schemas.microsoft.com/office/powerpoint/2010/main" val="388438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r>
              <a:rPr lang="en-US" dirty="0"/>
              <a:t>RWA can be very attractive for those businesses who have a formal commitment to D &amp; I because we are viewed as a mechanism or tool to support them in fulfilling this mandate. </a:t>
            </a:r>
          </a:p>
          <a:p>
            <a:endParaRPr lang="en-US" dirty="0"/>
          </a:p>
          <a:p>
            <a:r>
              <a:rPr lang="en-US" dirty="0"/>
              <a:t>However, it’s important to keep in mind that we don’t only work with those businesses who have a D &amp; I mandate. In fact, RWA has seen great success with SME’s that do not have a large HR department.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30</a:t>
            </a:fld>
            <a:endParaRPr lang="en-US"/>
          </a:p>
        </p:txBody>
      </p:sp>
    </p:spTree>
    <p:extLst>
      <p:ext uri="{BB962C8B-B14F-4D97-AF65-F5344CB8AC3E}">
        <p14:creationId xmlns:p14="http://schemas.microsoft.com/office/powerpoint/2010/main" val="286199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DON</a:t>
            </a:r>
          </a:p>
          <a:p>
            <a:endParaRPr lang="en-CA" sz="1200" b="0" u="sng" kern="1200" dirty="0">
              <a:solidFill>
                <a:schemeClr val="tx1"/>
              </a:solidFill>
              <a:effectLst/>
              <a:latin typeface="+mn-lt"/>
              <a:ea typeface="+mn-ea"/>
              <a:cs typeface="+mn-cs"/>
            </a:endParaRPr>
          </a:p>
          <a:p>
            <a:r>
              <a:rPr lang="en-CA" sz="1200" b="0" u="sng" kern="1200" dirty="0">
                <a:solidFill>
                  <a:schemeClr val="tx1"/>
                </a:solidFill>
                <a:effectLst/>
                <a:latin typeface="+mn-lt"/>
                <a:ea typeface="+mn-ea"/>
                <a:cs typeface="+mn-cs"/>
              </a:rPr>
              <a:t>RWA Primary Communities</a:t>
            </a:r>
            <a:endParaRPr lang="en-CA" sz="1200" b="0" kern="1200" dirty="0">
              <a:solidFill>
                <a:schemeClr val="tx1"/>
              </a:solidFill>
              <a:effectLst/>
              <a:latin typeface="+mn-lt"/>
              <a:ea typeface="+mn-ea"/>
              <a:cs typeface="+mn-cs"/>
            </a:endParaRPr>
          </a:p>
          <a:p>
            <a:r>
              <a:rPr lang="en-CA" sz="1200" b="0" kern="1200" dirty="0">
                <a:solidFill>
                  <a:schemeClr val="tx1"/>
                </a:solidFill>
                <a:effectLst/>
                <a:latin typeface="+mn-lt"/>
                <a:ea typeface="+mn-ea"/>
                <a:cs typeface="+mn-cs"/>
              </a:rPr>
              <a:t> </a:t>
            </a:r>
          </a:p>
          <a:p>
            <a:pPr rtl="0" fontAlgn="base"/>
            <a:r>
              <a:rPr lang="en-CA" sz="1200" b="0" i="0" kern="1200" dirty="0">
                <a:solidFill>
                  <a:schemeClr val="tx1"/>
                </a:solidFill>
                <a:effectLst/>
                <a:latin typeface="+mn-lt"/>
                <a:ea typeface="+mn-ea"/>
                <a:cs typeface="+mn-cs"/>
              </a:rPr>
              <a:t>Newfoundland and Labrador – St. John’s Metropolitan area </a:t>
            </a:r>
          </a:p>
          <a:p>
            <a:pPr rtl="0" fontAlgn="base"/>
            <a:r>
              <a:rPr lang="en-CA" sz="1200" b="0" i="0" kern="1200" dirty="0">
                <a:solidFill>
                  <a:schemeClr val="tx1"/>
                </a:solidFill>
                <a:effectLst/>
                <a:latin typeface="+mn-lt"/>
                <a:ea typeface="+mn-ea"/>
                <a:cs typeface="+mn-cs"/>
              </a:rPr>
              <a:t>Prince Edward Island – Queens County region </a:t>
            </a:r>
          </a:p>
          <a:p>
            <a:pPr rtl="0" fontAlgn="base"/>
            <a:r>
              <a:rPr lang="en-CA" sz="1200" b="0" i="0" kern="1200" dirty="0">
                <a:solidFill>
                  <a:schemeClr val="tx1"/>
                </a:solidFill>
                <a:effectLst/>
                <a:latin typeface="+mn-lt"/>
                <a:ea typeface="+mn-ea"/>
                <a:cs typeface="+mn-cs"/>
              </a:rPr>
              <a:t>Nova Scotia – Halifax and Dartmouth </a:t>
            </a:r>
          </a:p>
          <a:p>
            <a:pPr rtl="0" fontAlgn="base"/>
            <a:r>
              <a:rPr lang="en-CA" sz="1200" b="0" i="0" kern="1200" dirty="0">
                <a:solidFill>
                  <a:schemeClr val="tx1"/>
                </a:solidFill>
                <a:effectLst/>
                <a:latin typeface="+mn-lt"/>
                <a:ea typeface="+mn-ea"/>
                <a:cs typeface="+mn-cs"/>
              </a:rPr>
              <a:t>New Brunswick – Fredericton and Saint John </a:t>
            </a:r>
          </a:p>
          <a:p>
            <a:pPr rtl="0" fontAlgn="base"/>
            <a:r>
              <a:rPr lang="en-CA" sz="1200" b="0" i="0" kern="1200" dirty="0">
                <a:solidFill>
                  <a:schemeClr val="tx1"/>
                </a:solidFill>
                <a:effectLst/>
                <a:latin typeface="+mn-lt"/>
                <a:ea typeface="+mn-ea"/>
                <a:cs typeface="+mn-cs"/>
              </a:rPr>
              <a:t> Quebec – Montreal </a:t>
            </a:r>
          </a:p>
          <a:p>
            <a:pPr rtl="0" fontAlgn="base"/>
            <a:r>
              <a:rPr lang="en-CA" sz="1200" b="0" i="0" kern="1200" dirty="0">
                <a:solidFill>
                  <a:schemeClr val="tx1"/>
                </a:solidFill>
                <a:effectLst/>
                <a:latin typeface="+mn-lt"/>
                <a:ea typeface="+mn-ea"/>
                <a:cs typeface="+mn-cs"/>
              </a:rPr>
              <a:t> Ontario – City of Toronto, Greater Toronto Area and Mississauga </a:t>
            </a:r>
          </a:p>
          <a:p>
            <a:pPr rtl="0" fontAlgn="base"/>
            <a:r>
              <a:rPr lang="en-CA" sz="1200" b="0" i="0" kern="1200" dirty="0">
                <a:solidFill>
                  <a:schemeClr val="tx1"/>
                </a:solidFill>
                <a:effectLst/>
                <a:latin typeface="+mn-lt"/>
                <a:ea typeface="+mn-ea"/>
                <a:cs typeface="+mn-cs"/>
              </a:rPr>
              <a:t>Manitoba – Winnipeg </a:t>
            </a:r>
          </a:p>
          <a:p>
            <a:pPr rtl="0" fontAlgn="base"/>
            <a:r>
              <a:rPr lang="en-CA" sz="1200" b="0" i="0" kern="1200" dirty="0">
                <a:solidFill>
                  <a:schemeClr val="tx1"/>
                </a:solidFill>
                <a:effectLst/>
                <a:latin typeface="+mn-lt"/>
                <a:ea typeface="+mn-ea"/>
                <a:cs typeface="+mn-cs"/>
              </a:rPr>
              <a:t> Saskatchewan – Saskatoon and Regina </a:t>
            </a:r>
          </a:p>
          <a:p>
            <a:pPr rtl="0" fontAlgn="base"/>
            <a:r>
              <a:rPr lang="en-CA" sz="1200" b="0" i="0" kern="1200" dirty="0">
                <a:solidFill>
                  <a:schemeClr val="tx1"/>
                </a:solidFill>
                <a:effectLst/>
                <a:latin typeface="+mn-lt"/>
                <a:ea typeface="+mn-ea"/>
                <a:cs typeface="+mn-cs"/>
              </a:rPr>
              <a:t>Alberta – Calgary and Edmonton </a:t>
            </a:r>
          </a:p>
          <a:p>
            <a:pPr rtl="0" fontAlgn="base"/>
            <a:r>
              <a:rPr lang="en-CA" sz="1200" b="0" i="0" kern="1200" dirty="0">
                <a:solidFill>
                  <a:schemeClr val="tx1"/>
                </a:solidFill>
                <a:effectLst/>
                <a:latin typeface="+mn-lt"/>
                <a:ea typeface="+mn-ea"/>
                <a:cs typeface="+mn-cs"/>
              </a:rPr>
              <a:t>British Columbia – City of Vancouver and Metro Vancouver Regional District </a:t>
            </a:r>
          </a:p>
          <a:p>
            <a:pPr rtl="0" fontAlgn="base"/>
            <a:r>
              <a:rPr lang="en-CA" sz="1200" b="0" i="0" kern="1200" dirty="0">
                <a:solidFill>
                  <a:schemeClr val="tx1"/>
                </a:solidFill>
                <a:effectLst/>
                <a:latin typeface="+mn-lt"/>
                <a:ea typeface="+mn-ea"/>
                <a:cs typeface="+mn-cs"/>
              </a:rPr>
              <a:t>Yukon – Whitehorse </a:t>
            </a:r>
          </a:p>
          <a:p>
            <a:pPr rtl="0" fontAlgn="base"/>
            <a:r>
              <a:rPr lang="en-CA" sz="1200" b="0" i="0" kern="1200" dirty="0">
                <a:solidFill>
                  <a:schemeClr val="tx1"/>
                </a:solidFill>
                <a:effectLst/>
                <a:latin typeface="+mn-lt"/>
                <a:ea typeface="+mn-ea"/>
                <a:cs typeface="+mn-cs"/>
              </a:rPr>
              <a:t>Northwest Territories – Yellowknife </a:t>
            </a:r>
          </a:p>
          <a:p>
            <a:pPr rtl="0" fontAlgn="base"/>
            <a:r>
              <a:rPr lang="en-CA" sz="1200" b="0" i="0" kern="1200" dirty="0">
                <a:solidFill>
                  <a:schemeClr val="tx1"/>
                </a:solidFill>
                <a:effectLst/>
                <a:latin typeface="+mn-lt"/>
                <a:ea typeface="+mn-ea"/>
                <a:cs typeface="+mn-cs"/>
              </a:rPr>
              <a:t>Nunavut – Iqaluit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a:t>
            </a:fld>
            <a:endParaRPr lang="en-US"/>
          </a:p>
        </p:txBody>
      </p:sp>
    </p:spTree>
    <p:extLst>
      <p:ext uri="{BB962C8B-B14F-4D97-AF65-F5344CB8AC3E}">
        <p14:creationId xmlns:p14="http://schemas.microsoft.com/office/powerpoint/2010/main" val="4134153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Prospecting is challenging work. The conversion rate from prospecting to engagement to hiring is low! We have found that roughly 10% of prospecting actually results in active engagement. </a:t>
            </a:r>
          </a:p>
          <a:p>
            <a:endParaRPr lang="en-US" dirty="0"/>
          </a:p>
          <a:p>
            <a:r>
              <a:rPr lang="en-US" dirty="0"/>
              <a:t>Diversify your prospecting strategies, make sure you’re getting away from your desk and meeting people in person. Relationship-building is central to success. </a:t>
            </a:r>
          </a:p>
        </p:txBody>
      </p:sp>
      <p:sp>
        <p:nvSpPr>
          <p:cNvPr id="4" name="Slide Number Placeholder 3"/>
          <p:cNvSpPr>
            <a:spLocks noGrp="1"/>
          </p:cNvSpPr>
          <p:nvPr>
            <p:ph type="sldNum" sz="quarter" idx="10"/>
          </p:nvPr>
        </p:nvSpPr>
        <p:spPr/>
        <p:txBody>
          <a:bodyPr/>
          <a:lstStyle/>
          <a:p>
            <a:fld id="{9DDA927C-81DF-574B-B20C-8DC8F4F7510D}" type="slidenum">
              <a:rPr lang="en-US" smtClean="0"/>
              <a:pPr/>
              <a:t>31</a:t>
            </a:fld>
            <a:endParaRPr lang="en-US"/>
          </a:p>
        </p:txBody>
      </p:sp>
    </p:spTree>
    <p:extLst>
      <p:ext uri="{BB962C8B-B14F-4D97-AF65-F5344CB8AC3E}">
        <p14:creationId xmlns:p14="http://schemas.microsoft.com/office/powerpoint/2010/main" val="2116459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Event-based outreach and engagement is not RWA’s primary method of connecting with businesses as the return on investment for hosting these types of event is minimal. That said, there may be opportunities for event-based engagement that you may advantageous and complementary to your broader engagement strategy. Remember, just like “awareness raising sessions”, events are not ends in and of themselves, they are a means to an end. We do not recommend hosting or partnering on an event in your first 3-4 months.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 general rule, opportunities for event-based engagement often emerge as a result of your engagement and relationship-building with businesses, sector councils etc. and are not RWA-led. Partnering with an existing event or group is best practice as you can tap into the network that that particular group has already developed, minimizing the effort and stress of attracting a large enough group of attendees. If you are invited as a speaker at this type of event, be sure to share a call to action with attendees and have a strategic method for collecting contact information for follow up.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32</a:t>
            </a:fld>
            <a:endParaRPr lang="en-US"/>
          </a:p>
        </p:txBody>
      </p:sp>
    </p:spTree>
    <p:extLst>
      <p:ext uri="{BB962C8B-B14F-4D97-AF65-F5344CB8AC3E}">
        <p14:creationId xmlns:p14="http://schemas.microsoft.com/office/powerpoint/2010/main" val="4031417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r>
              <a:rPr lang="en-US" dirty="0"/>
              <a:t>“Armchair prospecting” – passive forms of prospecting e.g. email blasts etc. </a:t>
            </a:r>
          </a:p>
        </p:txBody>
      </p:sp>
      <p:sp>
        <p:nvSpPr>
          <p:cNvPr id="4" name="Slide Number Placeholder 3"/>
          <p:cNvSpPr>
            <a:spLocks noGrp="1"/>
          </p:cNvSpPr>
          <p:nvPr>
            <p:ph type="sldNum" sz="quarter" idx="10"/>
          </p:nvPr>
        </p:nvSpPr>
        <p:spPr/>
        <p:txBody>
          <a:bodyPr/>
          <a:lstStyle/>
          <a:p>
            <a:fld id="{9DDA927C-81DF-574B-B20C-8DC8F4F7510D}" type="slidenum">
              <a:rPr lang="en-US" smtClean="0"/>
              <a:pPr/>
              <a:t>33</a:t>
            </a:fld>
            <a:endParaRPr lang="en-US"/>
          </a:p>
        </p:txBody>
      </p:sp>
    </p:spTree>
    <p:extLst>
      <p:ext uri="{BB962C8B-B14F-4D97-AF65-F5344CB8AC3E}">
        <p14:creationId xmlns:p14="http://schemas.microsoft.com/office/powerpoint/2010/main" val="970373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34</a:t>
            </a:fld>
            <a:endParaRPr lang="en-US"/>
          </a:p>
        </p:txBody>
      </p:sp>
    </p:spTree>
    <p:extLst>
      <p:ext uri="{BB962C8B-B14F-4D97-AF65-F5344CB8AC3E}">
        <p14:creationId xmlns:p14="http://schemas.microsoft.com/office/powerpoint/2010/main" val="231312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p>
          <a:p>
            <a:r>
              <a:rPr lang="en-US" dirty="0"/>
              <a:t>RWA’s Business Case</a:t>
            </a:r>
          </a:p>
          <a:p>
            <a:endParaRPr lang="en-US" dirty="0"/>
          </a:p>
          <a:p>
            <a:r>
              <a:rPr lang="en-US" dirty="0"/>
              <a:t>Misconceptions/myth-busting (cost of accommodations, safety)</a:t>
            </a:r>
          </a:p>
          <a:p>
            <a:endParaRPr lang="en-US" dirty="0"/>
          </a:p>
          <a:p>
            <a:r>
              <a:rPr lang="en-US" dirty="0"/>
              <a:t>Productivity and performance (reliability, retention and innovation)</a:t>
            </a:r>
          </a:p>
          <a:p>
            <a:r>
              <a:rPr lang="en-US" dirty="0"/>
              <a:t>Impact on corporate culture</a:t>
            </a:r>
          </a:p>
          <a:p>
            <a:r>
              <a:rPr lang="en-US" dirty="0"/>
              <a:t>Impact on consumers</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35</a:t>
            </a:fld>
            <a:endParaRPr lang="en-US"/>
          </a:p>
        </p:txBody>
      </p:sp>
    </p:spTree>
    <p:extLst>
      <p:ext uri="{BB962C8B-B14F-4D97-AF65-F5344CB8AC3E}">
        <p14:creationId xmlns:p14="http://schemas.microsoft.com/office/powerpoint/2010/main" val="1645993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want to feel comfortable enough with the business case for inclusive hiring that you can easily make your pitch across a number of different scenarios (e.g. in a board room, a loud warehouse or riding in the elevator)</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36</a:t>
            </a:fld>
            <a:endParaRPr lang="en-US"/>
          </a:p>
        </p:txBody>
      </p:sp>
    </p:spTree>
    <p:extLst>
      <p:ext uri="{BB962C8B-B14F-4D97-AF65-F5344CB8AC3E}">
        <p14:creationId xmlns:p14="http://schemas.microsoft.com/office/powerpoint/2010/main" val="2573110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PRESENTER: FRANK</a:t>
            </a:r>
          </a:p>
          <a:p>
            <a:pPr marL="342900" lvl="0" indent="-342900">
              <a:buFont typeface="Arial" panose="020B0604020202020204" pitchFamily="34" charset="0"/>
              <a:buChar char="•"/>
            </a:pPr>
            <a:endParaRPr lang="en-US" sz="2300" dirty="0">
              <a:solidFill>
                <a:schemeClr val="tx1"/>
              </a:solidFill>
              <a:latin typeface="+mn-lt"/>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solidFill>
                  <a:schemeClr val="tx1"/>
                </a:solidFill>
                <a:latin typeface="+mn-lt"/>
              </a:rPr>
              <a:t>Learn about the business prior to meeting</a:t>
            </a:r>
          </a:p>
          <a:p>
            <a:pPr marL="342900" lvl="0" indent="-342900">
              <a:buFont typeface="Arial" panose="020B0604020202020204" pitchFamily="34" charset="0"/>
              <a:buChar char="•"/>
            </a:pPr>
            <a:r>
              <a:rPr lang="en-US" sz="2300" dirty="0">
                <a:solidFill>
                  <a:schemeClr val="tx1"/>
                </a:solidFill>
                <a:latin typeface="+mn-lt"/>
              </a:rPr>
              <a:t>Don’t go in with the pitch right away – ideally, outreach is the first step in longer-term engagement. Do not try to make the full pitch in the first 10 minutes of meeting with a business. Frame your outreach  from an informational perspective – are they an industry leader? What can you learn from them about their unique </a:t>
            </a:r>
            <a:r>
              <a:rPr lang="en-US" sz="2300" dirty="0" err="1">
                <a:solidFill>
                  <a:schemeClr val="tx1"/>
                </a:solidFill>
                <a:latin typeface="+mn-lt"/>
              </a:rPr>
              <a:t>labour</a:t>
            </a:r>
            <a:r>
              <a:rPr lang="en-US" sz="2300" dirty="0">
                <a:solidFill>
                  <a:schemeClr val="tx1"/>
                </a:solidFill>
                <a:latin typeface="+mn-lt"/>
              </a:rPr>
              <a:t> needs? Do they have a formal commitment to Diversity &amp; Inclusion? After learning more about their business and HR needs, you can then tailor your pitch to address their unique context and needs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They should walk away from your meeting feeling like they have been heard and you understand their needs</a:t>
            </a:r>
            <a:endParaRPr lang="en-US" sz="2300" dirty="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37</a:t>
            </a:fld>
            <a:endParaRPr lang="en-US"/>
          </a:p>
        </p:txBody>
      </p:sp>
    </p:spTree>
    <p:extLst>
      <p:ext uri="{BB962C8B-B14F-4D97-AF65-F5344CB8AC3E}">
        <p14:creationId xmlns:p14="http://schemas.microsoft.com/office/powerpoint/2010/main" val="2352281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PRESENTER: FRANK</a:t>
            </a:r>
          </a:p>
          <a:p>
            <a:pPr marL="342900" lvl="0" indent="-342900">
              <a:buFont typeface="Arial" panose="020B0604020202020204" pitchFamily="34" charset="0"/>
              <a:buChar char="•"/>
            </a:pPr>
            <a:endParaRPr lang="en-US" sz="2300" dirty="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38</a:t>
            </a:fld>
            <a:endParaRPr lang="en-US"/>
          </a:p>
        </p:txBody>
      </p:sp>
    </p:spTree>
    <p:extLst>
      <p:ext uri="{BB962C8B-B14F-4D97-AF65-F5344CB8AC3E}">
        <p14:creationId xmlns:p14="http://schemas.microsoft.com/office/powerpoint/2010/main" val="741060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a:t>PRESENTER: FRANK</a:t>
            </a:r>
          </a:p>
          <a:p>
            <a:pPr marL="0" lvl="0" indent="0">
              <a:buFont typeface="Arial" panose="020B0604020202020204" pitchFamily="34" charset="0"/>
              <a:buNone/>
            </a:pPr>
            <a:endParaRPr lang="en-US" sz="2300" dirty="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39</a:t>
            </a:fld>
            <a:endParaRPr lang="en-US"/>
          </a:p>
        </p:txBody>
      </p:sp>
    </p:spTree>
    <p:extLst>
      <p:ext uri="{BB962C8B-B14F-4D97-AF65-F5344CB8AC3E}">
        <p14:creationId xmlns:p14="http://schemas.microsoft.com/office/powerpoint/2010/main" val="439032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 &amp; RADHA - ALTERNATE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40</a:t>
            </a:fld>
            <a:endParaRPr lang="en-US"/>
          </a:p>
        </p:txBody>
      </p:sp>
    </p:spTree>
    <p:extLst>
      <p:ext uri="{BB962C8B-B14F-4D97-AF65-F5344CB8AC3E}">
        <p14:creationId xmlns:p14="http://schemas.microsoft.com/office/powerpoint/2010/main" val="371697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DON</a:t>
            </a:r>
          </a:p>
          <a:p>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4</a:t>
            </a:fld>
            <a:endParaRPr lang="en-US"/>
          </a:p>
        </p:txBody>
      </p:sp>
    </p:spTree>
    <p:extLst>
      <p:ext uri="{BB962C8B-B14F-4D97-AF65-F5344CB8AC3E}">
        <p14:creationId xmlns:p14="http://schemas.microsoft.com/office/powerpoint/2010/main" val="4081570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questions that businesses often ask is “what kinds of jobs are best for a person on the autism spectrum or a person with an intellectual disability?” While there may be certain jobs or roles over others that may </a:t>
            </a:r>
            <a:r>
              <a:rPr lang="en-US" sz="1200" i="1" kern="1200" dirty="0">
                <a:solidFill>
                  <a:schemeClr val="tx1"/>
                </a:solidFill>
                <a:effectLst/>
                <a:latin typeface="+mn-lt"/>
                <a:ea typeface="+mn-ea"/>
                <a:cs typeface="+mn-cs"/>
              </a:rPr>
              <a:t>generally</a:t>
            </a:r>
            <a:r>
              <a:rPr lang="en-US" sz="1200" kern="1200" dirty="0">
                <a:solidFill>
                  <a:schemeClr val="tx1"/>
                </a:solidFill>
                <a:effectLst/>
                <a:latin typeface="+mn-lt"/>
                <a:ea typeface="+mn-ea"/>
                <a:cs typeface="+mn-cs"/>
              </a:rPr>
              <a:t> be a better fit for people with an intellectual disability or ASD, it would be impossible to identify a definitive list of jobs or positions that are best. Determining fit between a job and a candidate with ASD or an intellectual disability occurs in much the same way as it does for a candidate without ASD or an intellectual disability - on an individualized basis. Typically, a good candidate is determined based on the fit between the businesses’ needs and the candidate’s unique knowledge, skills and attributes.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course of the initiative, individuals with ASD or an intellectual disability have filled a diversity of roles – from landscaping to graphic design and communications to food services, data entry and quality assurance.  In other words, you are not expected to focus your outreach and engagement efforts on one kind of role or one kind of industry.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41</a:t>
            </a:fld>
            <a:endParaRPr lang="en-US"/>
          </a:p>
        </p:txBody>
      </p:sp>
    </p:spTree>
    <p:extLst>
      <p:ext uri="{BB962C8B-B14F-4D97-AF65-F5344CB8AC3E}">
        <p14:creationId xmlns:p14="http://schemas.microsoft.com/office/powerpoint/2010/main" val="1787747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 employee is different, with unique abilities and needs. As such, all employees, with or without disabilities, require accommodations of some sort.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RWA describes workplace accommodations as supports or benefits that are put in place in order to allow businesses to tap into the full talent of their employees.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Ready Willing and Able and our employment agency partners offer a range of supports and resources that enable participating businesses to address the accommodation needs of their employees with an intellectual disability or ASD, at no cost to the business.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Here are some examples of common workplace accommodations for employees with an intellectual disability or ASD.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by no means an exhaustive or prescriptive list - some employees with an intellectual disability or ASD won’t require any accommodations at all.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uncertain if RWA can fund a specific accommodation/on-the-job support, please reach out the National team to discuss.***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42</a:t>
            </a:fld>
            <a:endParaRPr lang="en-US"/>
          </a:p>
        </p:txBody>
      </p:sp>
    </p:spTree>
    <p:extLst>
      <p:ext uri="{BB962C8B-B14F-4D97-AF65-F5344CB8AC3E}">
        <p14:creationId xmlns:p14="http://schemas.microsoft.com/office/powerpoint/2010/main" val="3005018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 &amp; RADHA - ALTERNATE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RWA provides coordinated access to a broad pool of candidates with an intellectual disability or ASD. In 20 communities, across Canada we have developed networks of experienced employment agency partners who support qualified candidates with an intellectual disability or ASD in employment.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employment agency partners</a:t>
            </a:r>
            <a:r>
              <a:rPr lang="en-US" sz="1200" kern="1200" baseline="0" dirty="0">
                <a:solidFill>
                  <a:schemeClr val="tx1"/>
                </a:solidFill>
                <a:effectLst/>
                <a:latin typeface="+mn-lt"/>
                <a:ea typeface="+mn-ea"/>
                <a:cs typeface="+mn-cs"/>
              </a:rPr>
              <a:t> are</a:t>
            </a:r>
            <a:r>
              <a:rPr lang="en-US" sz="1200" kern="1200" dirty="0">
                <a:solidFill>
                  <a:schemeClr val="tx1"/>
                </a:solidFill>
                <a:effectLst/>
                <a:latin typeface="+mn-lt"/>
                <a:ea typeface="+mn-ea"/>
                <a:cs typeface="+mn-cs"/>
              </a:rPr>
              <a:t> experts in personnel assessment and evidence-based strategies for supporting individuals with an intellectual disability or ASD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the job.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RWA</a:t>
            </a:r>
            <a:r>
              <a:rPr lang="en-US" sz="1200" kern="1200" baseline="0" dirty="0">
                <a:solidFill>
                  <a:schemeClr val="tx1"/>
                </a:solidFill>
                <a:effectLst/>
                <a:latin typeface="+mn-lt"/>
                <a:ea typeface="+mn-ea"/>
                <a:cs typeface="+mn-cs"/>
              </a:rPr>
              <a:t> works with you, the employer to ensure that the necessary foundation, best practices etc. are place to foster successful commitment to inclusive hiring. </a:t>
            </a:r>
            <a:r>
              <a:rPr lang="en-US" sz="1200" kern="1200" dirty="0">
                <a:solidFill>
                  <a:schemeClr val="tx1"/>
                </a:solidFill>
                <a:effectLst/>
                <a:latin typeface="+mn-lt"/>
                <a:ea typeface="+mn-ea"/>
                <a:cs typeface="+mn-cs"/>
              </a:rPr>
              <a:t>In this way, the RWA initiative provides a holistic, wraparound approach to inclusive employment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follows you throughout</a:t>
            </a:r>
            <a:r>
              <a:rPr lang="en-US" sz="1200" kern="1200" baseline="0" dirty="0">
                <a:solidFill>
                  <a:schemeClr val="tx1"/>
                </a:solidFill>
                <a:effectLst/>
                <a:latin typeface="+mn-lt"/>
                <a:ea typeface="+mn-ea"/>
                <a:cs typeface="+mn-cs"/>
              </a:rPr>
              <a:t> the employment trajectory – from recruitment/selection to onboarding and maintenance.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43</a:t>
            </a:fld>
            <a:endParaRPr lang="en-US"/>
          </a:p>
        </p:txBody>
      </p:sp>
    </p:spTree>
    <p:extLst>
      <p:ext uri="{BB962C8B-B14F-4D97-AF65-F5344CB8AC3E}">
        <p14:creationId xmlns:p14="http://schemas.microsoft.com/office/powerpoint/2010/main" val="3132473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You’ve met with the business and shared the business case for inclusive hiring – now you enter into the engagement stage. This is where you develop a relationship and begin to work together.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44</a:t>
            </a:fld>
            <a:endParaRPr lang="en-US"/>
          </a:p>
        </p:txBody>
      </p:sp>
    </p:spTree>
    <p:extLst>
      <p:ext uri="{BB962C8B-B14F-4D97-AF65-F5344CB8AC3E}">
        <p14:creationId xmlns:p14="http://schemas.microsoft.com/office/powerpoint/2010/main" val="348193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RWA offers coordinated access to a broad pool of candidates with an intellectual disability or ASD. In 20 communities, across Canada we have developed networks of experienced employment agency partners who support qualified candidates with an intellectual disability or ASD in employment.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employment agency partners</a:t>
            </a:r>
            <a:r>
              <a:rPr lang="en-US" sz="1200" kern="1200" baseline="0" dirty="0">
                <a:solidFill>
                  <a:schemeClr val="tx1"/>
                </a:solidFill>
                <a:effectLst/>
                <a:latin typeface="+mn-lt"/>
                <a:ea typeface="+mn-ea"/>
                <a:cs typeface="+mn-cs"/>
              </a:rPr>
              <a:t> are</a:t>
            </a:r>
            <a:r>
              <a:rPr lang="en-US" sz="1200" kern="1200" dirty="0">
                <a:solidFill>
                  <a:schemeClr val="tx1"/>
                </a:solidFill>
                <a:effectLst/>
                <a:latin typeface="+mn-lt"/>
                <a:ea typeface="+mn-ea"/>
                <a:cs typeface="+mn-cs"/>
              </a:rPr>
              <a:t> experts in personnel assessment and evidence-based strategies for supporting individuals with an intellectual disability or ASD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the job.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RWA</a:t>
            </a:r>
            <a:r>
              <a:rPr lang="en-US" sz="1200" kern="1200" baseline="0" dirty="0">
                <a:solidFill>
                  <a:schemeClr val="tx1"/>
                </a:solidFill>
                <a:effectLst/>
                <a:latin typeface="+mn-lt"/>
                <a:ea typeface="+mn-ea"/>
                <a:cs typeface="+mn-cs"/>
              </a:rPr>
              <a:t> works with you, the employer to ensure that the necessary foundation, best practices etc. are place to foster successful commitment to inclusive hiring. </a:t>
            </a:r>
            <a:r>
              <a:rPr lang="en-US" sz="1200" kern="1200" dirty="0">
                <a:solidFill>
                  <a:schemeClr val="tx1"/>
                </a:solidFill>
                <a:effectLst/>
                <a:latin typeface="+mn-lt"/>
                <a:ea typeface="+mn-ea"/>
                <a:cs typeface="+mn-cs"/>
              </a:rPr>
              <a:t>In this way, the RWA initiative provides a holistic, wraparound approach to inclusive employment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follows you throughout</a:t>
            </a:r>
            <a:r>
              <a:rPr lang="en-US" sz="1200" kern="1200" baseline="0" dirty="0">
                <a:solidFill>
                  <a:schemeClr val="tx1"/>
                </a:solidFill>
                <a:effectLst/>
                <a:latin typeface="+mn-lt"/>
                <a:ea typeface="+mn-ea"/>
                <a:cs typeface="+mn-cs"/>
              </a:rPr>
              <a:t> the employment trajectory – from recruitment/selection to onboarding and maintenance.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45</a:t>
            </a:fld>
            <a:endParaRPr lang="en-US"/>
          </a:p>
        </p:txBody>
      </p:sp>
    </p:spTree>
    <p:extLst>
      <p:ext uri="{BB962C8B-B14F-4D97-AF65-F5344CB8AC3E}">
        <p14:creationId xmlns:p14="http://schemas.microsoft.com/office/powerpoint/2010/main" val="3442875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part of your relationship-building efforts, you may work with businesses in building their confidence and capacity through sharing resources and supports. Remember that you are ALWAYS working towards a commitment to hire! Awareness raising and networking events are not ends in and of themselves but are rather means to an end!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p>
            <a:pPr lvl="0"/>
            <a:r>
              <a:rPr lang="en-US" dirty="0"/>
              <a:t>The following are some of the types of organizational supports that we can offer:</a:t>
            </a:r>
          </a:p>
          <a:p>
            <a:pPr lvl="0"/>
            <a:endParaRPr lang="en-US" dirty="0"/>
          </a:p>
          <a:p>
            <a:pPr marL="171450" lvl="0" indent="-171450">
              <a:buFont typeface="Arial" panose="020B0604020202020204" pitchFamily="34" charset="0"/>
              <a:buChar char="•"/>
            </a:pPr>
            <a:r>
              <a:rPr lang="en-US" dirty="0"/>
              <a:t>Information &amp; awareness training</a:t>
            </a:r>
            <a:endParaRPr lang="en-US" sz="1600" dirty="0"/>
          </a:p>
          <a:p>
            <a:pPr marL="742950" lvl="1" indent="-285750">
              <a:buFont typeface="Arial" panose="020B0604020202020204" pitchFamily="34" charset="0"/>
              <a:buChar char="•"/>
            </a:pPr>
            <a:r>
              <a:rPr lang="en-US" sz="1400" dirty="0"/>
              <a:t>RWA Works</a:t>
            </a:r>
          </a:p>
          <a:p>
            <a:pPr marL="742950" lvl="1" indent="-285750">
              <a:buFont typeface="Arial" panose="020B0604020202020204" pitchFamily="34" charset="0"/>
              <a:buChar char="•"/>
            </a:pPr>
            <a:r>
              <a:rPr lang="en-US" sz="1400" dirty="0"/>
              <a:t>In-person training sessions</a:t>
            </a:r>
          </a:p>
          <a:p>
            <a:pPr marL="742950" lvl="1" indent="-285750">
              <a:buFont typeface="Arial" panose="020B0604020202020204" pitchFamily="34" charset="0"/>
              <a:buChar char="•"/>
            </a:pPr>
            <a:r>
              <a:rPr lang="en-US" sz="1400" dirty="0"/>
              <a:t>Print resources</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Networking events (to bring together agency partners, job seekers and hiring managers (e.g. the Ontario team worked with the City of Toronto to hold a session with RWA and agency partners to learn about their hiring needs and recruitment and selection process).</a:t>
            </a:r>
          </a:p>
          <a:p>
            <a:pPr marL="285750" lvl="0" indent="-285750">
              <a:buFont typeface="Arial" panose="020B0604020202020204" pitchFamily="34" charset="0"/>
              <a:buChar char="•"/>
            </a:pPr>
            <a:endParaRPr lang="en-US" sz="1600"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46</a:t>
            </a:fld>
            <a:endParaRPr lang="en-US"/>
          </a:p>
        </p:txBody>
      </p:sp>
    </p:spTree>
    <p:extLst>
      <p:ext uri="{BB962C8B-B14F-4D97-AF65-F5344CB8AC3E}">
        <p14:creationId xmlns:p14="http://schemas.microsoft.com/office/powerpoint/2010/main" val="2237315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You’ve invested time and energy into building a relationship with an employer – now what happens when they commit to hire through RWA? (We’ll talk about how to bring candidates forward a little later.)</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dirty="0">
              <a:solidFill>
                <a:schemeClr val="tx1"/>
              </a:solidFill>
              <a:latin typeface="+mn-lt"/>
            </a:endParaRPr>
          </a:p>
          <a:p>
            <a:pPr marL="171450" indent="-171450">
              <a:buFont typeface="Arial" panose="020B0604020202020204" pitchFamily="34" charset="0"/>
              <a:buChar char="•"/>
            </a:pPr>
            <a:r>
              <a:rPr lang="en-US" dirty="0">
                <a:solidFill>
                  <a:schemeClr val="tx1"/>
                </a:solidFill>
                <a:latin typeface="+mn-lt"/>
              </a:rPr>
              <a:t>Gather all necessary information regarding the job opportunity </a:t>
            </a:r>
          </a:p>
          <a:p>
            <a:pPr marL="171450" indent="-171450">
              <a:buFont typeface="Arial" panose="020B0604020202020204" pitchFamily="34" charset="0"/>
              <a:buChar char="•"/>
            </a:pPr>
            <a:r>
              <a:rPr lang="en-US" dirty="0">
                <a:solidFill>
                  <a:schemeClr val="tx1"/>
                </a:solidFill>
                <a:latin typeface="+mn-lt"/>
              </a:rPr>
              <a:t>Make sure you have time to carefully read over the job description, ask questions and take notes – you’re looking to unpack the job requirements further</a:t>
            </a:r>
          </a:p>
          <a:p>
            <a:pPr marL="171450" indent="-171450">
              <a:buFont typeface="Arial" panose="020B0604020202020204" pitchFamily="34" charset="0"/>
              <a:buChar char="•"/>
            </a:pPr>
            <a:r>
              <a:rPr lang="en-US" dirty="0">
                <a:solidFill>
                  <a:schemeClr val="tx1"/>
                </a:solidFill>
                <a:latin typeface="+mn-lt"/>
              </a:rPr>
              <a:t>Obtain a comprehensive understanding of their selections strategies – do they do pre-screening? What does that look like?  Is it a phone call? Email? What questions do they ask? What is the interview like? Who conducts the interview?</a:t>
            </a:r>
          </a:p>
          <a:p>
            <a:pPr marL="171450" indent="-171450">
              <a:buFont typeface="Arial" panose="020B0604020202020204" pitchFamily="34" charset="0"/>
              <a:buChar char="•"/>
            </a:pPr>
            <a:r>
              <a:rPr lang="en-US" dirty="0">
                <a:solidFill>
                  <a:schemeClr val="tx1"/>
                </a:solidFill>
                <a:latin typeface="+mn-lt"/>
              </a:rPr>
              <a:t>Where possible, ask if you can review the selection strategy and provide feedback e.g. reviewing pre-screening questions and interview questions</a:t>
            </a:r>
          </a:p>
          <a:p>
            <a:pPr marL="171450" indent="-171450">
              <a:buFont typeface="Arial" panose="020B0604020202020204" pitchFamily="34" charset="0"/>
              <a:buChar char="•"/>
            </a:pPr>
            <a:r>
              <a:rPr lang="en-US" dirty="0">
                <a:solidFill>
                  <a:schemeClr val="tx1"/>
                </a:solidFill>
                <a:latin typeface="+mn-lt"/>
              </a:rPr>
              <a:t>Ask for a site visit to collect additional ‘hidden’ information on the job (Environmental scan template available)</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47</a:t>
            </a:fld>
            <a:endParaRPr lang="en-US"/>
          </a:p>
        </p:txBody>
      </p:sp>
    </p:spTree>
    <p:extLst>
      <p:ext uri="{BB962C8B-B14F-4D97-AF65-F5344CB8AC3E}">
        <p14:creationId xmlns:p14="http://schemas.microsoft.com/office/powerpoint/2010/main" val="1703109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 employer has hired, maybe once, maybe twice or more. This doesn’t mean that your engagement efforts end.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48</a:t>
            </a:fld>
            <a:endParaRPr lang="en-US"/>
          </a:p>
        </p:txBody>
      </p:sp>
    </p:spTree>
    <p:extLst>
      <p:ext uri="{BB962C8B-B14F-4D97-AF65-F5344CB8AC3E}">
        <p14:creationId xmlns:p14="http://schemas.microsoft.com/office/powerpoint/2010/main" val="2134850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49</a:t>
            </a:fld>
            <a:endParaRPr lang="en-US"/>
          </a:p>
        </p:txBody>
      </p:sp>
    </p:spTree>
    <p:extLst>
      <p:ext uri="{BB962C8B-B14F-4D97-AF65-F5344CB8AC3E}">
        <p14:creationId xmlns:p14="http://schemas.microsoft.com/office/powerpoint/2010/main" val="3429207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a:p>
            <a:r>
              <a:rPr lang="en-US" dirty="0"/>
              <a:t>Keep in mind that you can generate ‘warm leads’ through those businesses who have hired through RWA previously. In some cases, a business who you are engaging with may not be in a position to hire themselves but they may have affiliates who would be interested in working with RWA. </a:t>
            </a:r>
          </a:p>
          <a:p>
            <a:endParaRPr lang="en-US" dirty="0"/>
          </a:p>
          <a:p>
            <a:r>
              <a:rPr lang="en-US" dirty="0"/>
              <a:t>Ask if your contact would be open to facilitating an introduction for you.</a:t>
            </a:r>
          </a:p>
          <a:p>
            <a:r>
              <a:rPr lang="en-US" dirty="0"/>
              <a:t>Employer champion</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50</a:t>
            </a:fld>
            <a:endParaRPr lang="en-US"/>
          </a:p>
        </p:txBody>
      </p:sp>
    </p:spTree>
    <p:extLst>
      <p:ext uri="{BB962C8B-B14F-4D97-AF65-F5344CB8AC3E}">
        <p14:creationId xmlns:p14="http://schemas.microsoft.com/office/powerpoint/2010/main" val="337953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DON</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6</a:t>
            </a:fld>
            <a:endParaRPr lang="en-US"/>
          </a:p>
        </p:txBody>
      </p:sp>
    </p:spTree>
    <p:extLst>
      <p:ext uri="{BB962C8B-B14F-4D97-AF65-F5344CB8AC3E}">
        <p14:creationId xmlns:p14="http://schemas.microsoft.com/office/powerpoint/2010/main" val="287396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FRANK</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51</a:t>
            </a:fld>
            <a:endParaRPr lang="en-US"/>
          </a:p>
        </p:txBody>
      </p:sp>
    </p:spTree>
    <p:extLst>
      <p:ext uri="{BB962C8B-B14F-4D97-AF65-F5344CB8AC3E}">
        <p14:creationId xmlns:p14="http://schemas.microsoft.com/office/powerpoint/2010/main" val="4164286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PRESENTER: FRANK</a:t>
            </a:r>
          </a:p>
          <a:p>
            <a:pPr>
              <a:buFont typeface="+mj-lt"/>
            </a:pPr>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52</a:t>
            </a:fld>
            <a:endParaRPr lang="en-US"/>
          </a:p>
        </p:txBody>
      </p:sp>
    </p:spTree>
    <p:extLst>
      <p:ext uri="{BB962C8B-B14F-4D97-AF65-F5344CB8AC3E}">
        <p14:creationId xmlns:p14="http://schemas.microsoft.com/office/powerpoint/2010/main" val="786167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PRESENTER: FRANK</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53</a:t>
            </a:fld>
            <a:endParaRPr lang="en-US"/>
          </a:p>
        </p:txBody>
      </p:sp>
    </p:spTree>
    <p:extLst>
      <p:ext uri="{BB962C8B-B14F-4D97-AF65-F5344CB8AC3E}">
        <p14:creationId xmlns:p14="http://schemas.microsoft.com/office/powerpoint/2010/main" val="1080960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PRESENTER: FRANK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0" cap="none"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cap="none" dirty="0"/>
              <a:t>In order to provide employers with coordinated access to qualified candidates, we have developed networks of employment agency partners in each of our 20 communities</a:t>
            </a:r>
          </a:p>
          <a:p>
            <a:pPr algn="l"/>
            <a:endParaRPr lang="en-US" sz="2000" dirty="0"/>
          </a:p>
          <a:p>
            <a:pPr algn="l"/>
            <a:r>
              <a:rPr lang="en-US" sz="2000" dirty="0"/>
              <a:t>Criteria for selecting agency partners:</a:t>
            </a:r>
          </a:p>
          <a:p>
            <a:pPr algn="ctr"/>
            <a:endParaRPr lang="en-US" sz="2000" dirty="0"/>
          </a:p>
          <a:p>
            <a:pPr marL="285750" indent="-285750" algn="l">
              <a:buFont typeface="Arial" panose="020B0604020202020204" pitchFamily="34" charset="0"/>
              <a:buChar char="•"/>
            </a:pPr>
            <a:r>
              <a:rPr lang="en-US" dirty="0"/>
              <a:t>Must support job seekers with an intellectual disability or ASD</a:t>
            </a:r>
          </a:p>
          <a:p>
            <a:pPr marL="285750" indent="-285750" algn="l">
              <a:buFont typeface="Arial" panose="020B0604020202020204" pitchFamily="34" charset="0"/>
              <a:buChar char="•"/>
            </a:pPr>
            <a:r>
              <a:rPr lang="en-US" dirty="0"/>
              <a:t>Must provide employment supports (e.g. on-the-job supports)</a:t>
            </a:r>
          </a:p>
          <a:p>
            <a:pPr marL="285750" indent="-285750" algn="l">
              <a:buFont typeface="Arial" panose="020B0604020202020204" pitchFamily="34" charset="0"/>
              <a:buChar cha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Employment agency partners have been established in each of RWA’s primary communities. We recommend reviewing the MOU that has been established with each partner.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mn-lt"/>
            </a:endParaRPr>
          </a:p>
          <a:p>
            <a:r>
              <a:rPr lang="en-US" dirty="0">
                <a:solidFill>
                  <a:schemeClr val="tx1"/>
                </a:solidFill>
                <a:latin typeface="+mn-lt"/>
              </a:rPr>
              <a:t>P/</a:t>
            </a:r>
            <a:r>
              <a:rPr lang="en-US" dirty="0" err="1">
                <a:solidFill>
                  <a:schemeClr val="tx1"/>
                </a:solidFill>
                <a:latin typeface="+mn-lt"/>
              </a:rPr>
              <a:t>Ts</a:t>
            </a:r>
            <a:r>
              <a:rPr lang="en-US" dirty="0">
                <a:solidFill>
                  <a:schemeClr val="tx1"/>
                </a:solidFill>
                <a:latin typeface="+mn-lt"/>
              </a:rPr>
              <a:t> developed their network of agency partners using different methods – in some places, RWA teams held a webinar and invited potential agency partners to attend – if they were interested in being a partner they filled out a brief form and submitted to RWA. The local RWA team then set up a meeting, talked through the points of collaboration further and signed an MOU. In other places, P/T teams engaged agency partners individually, setting up in person meetings to discuss the potential or feasibility of a partnership. </a:t>
            </a:r>
          </a:p>
          <a:p>
            <a:endParaRPr lang="en-US" dirty="0">
              <a:solidFill>
                <a:schemeClr val="tx1"/>
              </a:solidFill>
              <a:latin typeface="+mn-lt"/>
            </a:endParaRPr>
          </a:p>
          <a:p>
            <a:r>
              <a:rPr lang="en-US" dirty="0">
                <a:solidFill>
                  <a:schemeClr val="tx1"/>
                </a:solidFill>
                <a:latin typeface="+mn-lt"/>
              </a:rPr>
              <a:t>While agency partners have been established, new agencies may begin providing service in your area who might be a strong RWA partner. If this occurs, discuss with your team (where relevant) and consider meeting with the agency to explore a potential partnership. </a:t>
            </a:r>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54</a:t>
            </a:fld>
            <a:endParaRPr lang="en-US"/>
          </a:p>
        </p:txBody>
      </p:sp>
    </p:spTree>
    <p:extLst>
      <p:ext uri="{BB962C8B-B14F-4D97-AF65-F5344CB8AC3E}">
        <p14:creationId xmlns:p14="http://schemas.microsoft.com/office/powerpoint/2010/main" val="2729923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FRANK</a:t>
            </a:r>
          </a:p>
          <a:p>
            <a:pPr marL="0" indent="0" algn="l">
              <a:buFont typeface="Arial" panose="020B0604020202020204" pitchFamily="34" charset="0"/>
              <a:buNone/>
            </a:pPr>
            <a:endParaRPr lang="en-US" dirty="0"/>
          </a:p>
          <a:p>
            <a:pPr marL="285750" indent="-285750">
              <a:buFont typeface="Arial" panose="020B0604020202020204" pitchFamily="34" charset="0"/>
              <a:buChar char="•"/>
            </a:pPr>
            <a:r>
              <a:rPr lang="en-US" dirty="0"/>
              <a:t>For businesses, one of the benefits of working with RWA is that we provide coordinated access to a broad pool of candidates thus performing a lot of the recruitment leg work that a business may have to engage in in order to bring candidates forward</a:t>
            </a:r>
          </a:p>
          <a:p>
            <a:pPr marL="285750" lvl="0" indent="-285750">
              <a:buFont typeface="Arial" panose="020B0604020202020204" pitchFamily="34" charset="0"/>
              <a:buChar char="•"/>
            </a:pPr>
            <a:r>
              <a:rPr lang="en-US" dirty="0"/>
              <a:t>Create a listserv of key contacts at each partner agency – this will be the list of people who will receive our job opportunities</a:t>
            </a:r>
          </a:p>
          <a:p>
            <a:pPr marL="285750" lvl="0" indent="-285750">
              <a:buFont typeface="Arial" panose="020B0604020202020204" pitchFamily="34" charset="0"/>
              <a:buChar char="•"/>
            </a:pPr>
            <a:r>
              <a:rPr lang="en-US" dirty="0"/>
              <a:t>It is important to create and maintain a relationship with your agency partners – this is integral to working together seamlessly to bring forward strong candidates.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55</a:t>
            </a:fld>
            <a:endParaRPr lang="en-US"/>
          </a:p>
        </p:txBody>
      </p:sp>
    </p:spTree>
    <p:extLst>
      <p:ext uri="{BB962C8B-B14F-4D97-AF65-F5344CB8AC3E}">
        <p14:creationId xmlns:p14="http://schemas.microsoft.com/office/powerpoint/2010/main" val="3639350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FRANK</a:t>
            </a:r>
          </a:p>
          <a:p>
            <a:pPr marL="0" indent="0" algn="l">
              <a:buFont typeface="Arial" panose="020B0604020202020204" pitchFamily="34" charset="0"/>
              <a:buNone/>
            </a:pPr>
            <a:endParaRPr lang="en-US" dirty="0"/>
          </a:p>
          <a:p>
            <a:pPr marL="285750" lvl="0" indent="-285750">
              <a:buFont typeface="Arial" panose="020B0604020202020204" pitchFamily="34" charset="0"/>
              <a:buChar char="•"/>
            </a:pPr>
            <a:r>
              <a:rPr lang="en-US" dirty="0"/>
              <a:t>Develop standard email template for sharing job opportunities </a:t>
            </a:r>
          </a:p>
          <a:p>
            <a:pPr marL="285750" lvl="0" indent="-285750">
              <a:buFont typeface="Arial" panose="020B0604020202020204" pitchFamily="34" charset="0"/>
              <a:buChar char="•"/>
            </a:pPr>
            <a:r>
              <a:rPr lang="en-US" dirty="0"/>
              <a:t>Provide agency partners with as much information about the job opportunity as possible to ensure strong candidates are put forward</a:t>
            </a:r>
          </a:p>
          <a:p>
            <a:pPr marL="285750" lvl="0" indent="-285750">
              <a:buFont typeface="Arial" panose="020B0604020202020204" pitchFamily="34" charset="0"/>
              <a:buChar char="•"/>
            </a:pPr>
            <a:r>
              <a:rPr lang="en-US" dirty="0"/>
              <a:t>Set clear expectations around the timeline for receiving applications, the format and quality of applications </a:t>
            </a:r>
          </a:p>
          <a:p>
            <a:pPr marL="285750" indent="-285750">
              <a:buFont typeface="Arial" panose="020B0604020202020204" pitchFamily="34" charset="0"/>
              <a:buChar char="•"/>
            </a:pPr>
            <a:r>
              <a:rPr lang="en-US" dirty="0"/>
              <a:t>Provide agency partners with a Face Sheet that should be attached to the application </a:t>
            </a:r>
          </a:p>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in mind that Ready Willing and Able can provide funding to our agency partners to cover the cost of accommodations/on-the-job supports that extend beyond the mandate of what the employment agency is typically funded to provide. </a:t>
            </a:r>
          </a:p>
        </p:txBody>
      </p:sp>
      <p:sp>
        <p:nvSpPr>
          <p:cNvPr id="4" name="Slide Number Placeholder 3"/>
          <p:cNvSpPr>
            <a:spLocks noGrp="1"/>
          </p:cNvSpPr>
          <p:nvPr>
            <p:ph type="sldNum" sz="quarter" idx="10"/>
          </p:nvPr>
        </p:nvSpPr>
        <p:spPr/>
        <p:txBody>
          <a:bodyPr/>
          <a:lstStyle/>
          <a:p>
            <a:fld id="{9DDA927C-81DF-574B-B20C-8DC8F4F7510D}" type="slidenum">
              <a:rPr lang="en-US" smtClean="0"/>
              <a:pPr/>
              <a:t>56</a:t>
            </a:fld>
            <a:endParaRPr lang="en-US"/>
          </a:p>
        </p:txBody>
      </p:sp>
    </p:spTree>
    <p:extLst>
      <p:ext uri="{BB962C8B-B14F-4D97-AF65-F5344CB8AC3E}">
        <p14:creationId xmlns:p14="http://schemas.microsoft.com/office/powerpoint/2010/main" val="471009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FRANK</a:t>
            </a:r>
          </a:p>
          <a:p>
            <a:pPr marL="0" indent="0" algn="l">
              <a:buFont typeface="Arial" panose="020B0604020202020204" pitchFamily="34" charset="0"/>
              <a:buNone/>
            </a:pPr>
            <a:endParaRPr lang="en-US" dirty="0"/>
          </a:p>
          <a:p>
            <a:pPr marL="285750" lvl="0" indent="-285750">
              <a:buFont typeface="Arial" panose="020B0604020202020204" pitchFamily="34" charset="0"/>
              <a:buChar char="•"/>
            </a:pPr>
            <a:r>
              <a:rPr lang="en-US" dirty="0"/>
              <a:t>Develop standard email template for sharing job opportunities </a:t>
            </a:r>
          </a:p>
          <a:p>
            <a:pPr marL="285750" lvl="0" indent="-285750">
              <a:buFont typeface="Arial" panose="020B0604020202020204" pitchFamily="34" charset="0"/>
              <a:buChar char="•"/>
            </a:pPr>
            <a:r>
              <a:rPr lang="en-US" dirty="0"/>
              <a:t>Provide agency partners with as much information about the job opportunity as possible to ensure strong candidates are put forward</a:t>
            </a:r>
          </a:p>
          <a:p>
            <a:pPr marL="285750" lvl="0" indent="-285750">
              <a:buFont typeface="Arial" panose="020B0604020202020204" pitchFamily="34" charset="0"/>
              <a:buChar char="•"/>
            </a:pPr>
            <a:r>
              <a:rPr lang="en-US" dirty="0"/>
              <a:t>Set clear expectations around the timeline for receiving applications, the format and quality of applications </a:t>
            </a:r>
          </a:p>
          <a:p>
            <a:pPr marL="285750" indent="-285750">
              <a:buFont typeface="Arial" panose="020B0604020202020204" pitchFamily="34" charset="0"/>
              <a:buChar char="•"/>
            </a:pPr>
            <a:r>
              <a:rPr lang="en-US" dirty="0"/>
              <a:t>Provide agency partners with a Face Sheet that should be attached to the application </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57</a:t>
            </a:fld>
            <a:endParaRPr lang="en-US"/>
          </a:p>
        </p:txBody>
      </p:sp>
    </p:spTree>
    <p:extLst>
      <p:ext uri="{BB962C8B-B14F-4D97-AF65-F5344CB8AC3E}">
        <p14:creationId xmlns:p14="http://schemas.microsoft.com/office/powerpoint/2010/main" val="24897538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FRANK</a:t>
            </a:r>
          </a:p>
          <a:p>
            <a:pPr marL="0" lvl="0" indent="0">
              <a:buFont typeface="Arial" panose="020B0604020202020204" pitchFamily="34" charset="0"/>
              <a:buNone/>
            </a:pPr>
            <a:endParaRPr lang="en-US" dirty="0"/>
          </a:p>
          <a:p>
            <a:pPr marL="285750" lvl="0" indent="-285750">
              <a:buFont typeface="Arial" panose="020B0604020202020204" pitchFamily="34" charset="0"/>
              <a:buChar char="•"/>
            </a:pPr>
            <a:r>
              <a:rPr lang="en-US" dirty="0"/>
              <a:t>Develop an understanding of the talent pool served by your agency partners (e.g. survey re number of job seekers with ASD or ID – type of industry/job)</a:t>
            </a:r>
          </a:p>
          <a:p>
            <a:pPr marL="285750" lvl="0" indent="-285750">
              <a:buFont typeface="Arial" panose="020B0604020202020204" pitchFamily="34" charset="0"/>
              <a:buChar char="•"/>
            </a:pPr>
            <a:r>
              <a:rPr lang="en-US" dirty="0"/>
              <a:t>Ensure that your contacts at each agency partner are up to date</a:t>
            </a:r>
          </a:p>
          <a:p>
            <a:pPr marL="285750" lvl="0" indent="-285750">
              <a:buFont typeface="Arial" panose="020B0604020202020204" pitchFamily="34" charset="0"/>
              <a:buChar char="•"/>
            </a:pPr>
            <a:r>
              <a:rPr lang="en-US" dirty="0"/>
              <a:t>Meet regularly  </a:t>
            </a:r>
          </a:p>
          <a:p>
            <a:pPr marL="0" indent="0" algn="l">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58</a:t>
            </a:fld>
            <a:endParaRPr lang="en-US"/>
          </a:p>
        </p:txBody>
      </p:sp>
    </p:spTree>
    <p:extLst>
      <p:ext uri="{BB962C8B-B14F-4D97-AF65-F5344CB8AC3E}">
        <p14:creationId xmlns:p14="http://schemas.microsoft.com/office/powerpoint/2010/main" val="38734087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FRANK</a:t>
            </a:r>
          </a:p>
          <a:p>
            <a:pPr marL="0" lvl="0" indent="0">
              <a:buFont typeface="Arial" panose="020B0604020202020204" pitchFamily="34" charset="0"/>
              <a:buNone/>
            </a:pPr>
            <a:endParaRPr lang="en-US" dirty="0"/>
          </a:p>
          <a:p>
            <a:pPr marL="457200" lvl="0" indent="-457200" algn="l">
              <a:buFont typeface="Arial" panose="020B0604020202020204" pitchFamily="34" charset="0"/>
              <a:buChar char="•"/>
            </a:pPr>
            <a:r>
              <a:rPr lang="en-US" sz="1200" b="1" cap="none" dirty="0"/>
              <a:t>Staff turnover with agency partners: </a:t>
            </a:r>
            <a:r>
              <a:rPr lang="en-US" sz="1200" b="0" cap="none" dirty="0"/>
              <a:t>Stay in touch! Ensure you have developed a relationship with senior management who can keep you apprised of staff turnover. </a:t>
            </a:r>
          </a:p>
          <a:p>
            <a:pPr marL="457200" lvl="0" indent="-457200" algn="l">
              <a:buFont typeface="Arial" panose="020B0604020202020204" pitchFamily="34" charset="0"/>
              <a:buChar char="•"/>
            </a:pPr>
            <a:r>
              <a:rPr lang="en-US" sz="1200" b="1" cap="none" dirty="0"/>
              <a:t>Lack of experience working with job seekers with an intellectual disability or ASD: </a:t>
            </a:r>
            <a:r>
              <a:rPr lang="en-US" sz="1200" b="0" cap="none" dirty="0"/>
              <a:t>Explore opportunities for organizational capacity building – would staff be interested in taking RWA Works? Is there an organization in your community who could deliver a lunch and learn training session? </a:t>
            </a:r>
          </a:p>
          <a:p>
            <a:pPr marL="457200" lvl="0" indent="-457200" algn="l">
              <a:buFont typeface="Arial" panose="020B0604020202020204" pitchFamily="34" charset="0"/>
              <a:buChar char="•"/>
            </a:pPr>
            <a:r>
              <a:rPr lang="en-US" sz="1200" b="1" cap="none" dirty="0"/>
              <a:t>What to do when candidates are not being put forward for RWA job opportunities: </a:t>
            </a:r>
            <a:r>
              <a:rPr lang="en-US" sz="1200" b="0" cap="none" dirty="0"/>
              <a:t>Meet with agency partners to explore further – what are the reasons that candidates are not being put forward? Explore other talent sources </a:t>
            </a:r>
          </a:p>
          <a:p>
            <a:pPr marL="457200" lvl="0" indent="-457200" algn="l">
              <a:buFont typeface="Arial" panose="020B0604020202020204" pitchFamily="34" charset="0"/>
              <a:buChar char="•"/>
            </a:pPr>
            <a:r>
              <a:rPr lang="en-US" sz="1200" b="1" cap="none" dirty="0"/>
              <a:t>Working with organizations who support people with ASD but do not offer on-the job supports: </a:t>
            </a:r>
            <a:r>
              <a:rPr lang="en-US" sz="1200" b="0" cap="none" dirty="0"/>
              <a:t>Is there opportunity to refer the individual to an agency partner who offers on-the-job supports? Is the organization/agency interested in building internal capacity to provide on-the-job supports? E.g. hiring job coaches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59</a:t>
            </a:fld>
            <a:endParaRPr lang="en-US"/>
          </a:p>
        </p:txBody>
      </p:sp>
    </p:spTree>
    <p:extLst>
      <p:ext uri="{BB962C8B-B14F-4D97-AF65-F5344CB8AC3E}">
        <p14:creationId xmlns:p14="http://schemas.microsoft.com/office/powerpoint/2010/main" val="1200591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PRESENTER: FRANK &amp; RADHA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581F00A-85BC-4099-8860-A9B6A0C521E8}" type="slidenum">
              <a:rPr lang="en-CA" smtClean="0"/>
              <a:t>60</a:t>
            </a:fld>
            <a:endParaRPr lang="en-CA"/>
          </a:p>
        </p:txBody>
      </p:sp>
    </p:spTree>
    <p:extLst>
      <p:ext uri="{BB962C8B-B14F-4D97-AF65-F5344CB8AC3E}">
        <p14:creationId xmlns:p14="http://schemas.microsoft.com/office/powerpoint/2010/main" val="3131633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DON</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7</a:t>
            </a:fld>
            <a:endParaRPr lang="en-US"/>
          </a:p>
        </p:txBody>
      </p:sp>
    </p:spTree>
    <p:extLst>
      <p:ext uri="{BB962C8B-B14F-4D97-AF65-F5344CB8AC3E}">
        <p14:creationId xmlns:p14="http://schemas.microsoft.com/office/powerpoint/2010/main" val="757896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One of the unique and distinct benefits of RWA is our Direct Participant Supports. RWA recognizes that some individuals with an intellectual disability or ASD might require supports to be successful on the job that simply aren’t available by PT agencies (for a variety of reasons e.g. type, intensity or duration).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DPS are supports that are provided to an individual hired for a job that you have generated (supports that they might need in order to be successful on the job) that are funded by RWA but provided by one of our agency partners. “top up” or “stop gap” funding</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61</a:t>
            </a:fld>
            <a:endParaRPr lang="en-US"/>
          </a:p>
        </p:txBody>
      </p:sp>
    </p:spTree>
    <p:extLst>
      <p:ext uri="{BB962C8B-B14F-4D97-AF65-F5344CB8AC3E}">
        <p14:creationId xmlns:p14="http://schemas.microsoft.com/office/powerpoint/2010/main" val="42111225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Some individuals may require supports on-the-job. </a:t>
            </a:r>
          </a:p>
          <a:p>
            <a:pPr lvl="0"/>
            <a:endParaRPr lang="en-CA" sz="120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Participant is ineligible for provincial/territorial funded on-the-job supports provided by your agency (e.g. due to IQ or disability type)</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Participant has exhausted provincial/territorial funded on-the-job supports provided by your agency (e.g. due to intensity/duration of supports)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Agency has exhausted all provincial/territorial funds available to offer on-the-job supports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Type of support required for the participant is not provincially or territorially funded at your agency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a candidate is hired for an RWA-generated job, the employment agency partner who supports the individual hired will work with RWA to collect and process the required participant information form (PIF) and discusses and identifies support needs (this is often done in conversation with the employer). </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Where the new employee’s support needs cannot be met via generic funds (e.g. what the agency partner is funded to provide) and the individual has been identified as eligible for RWA direct participant supports (via SIN check), a request for funding (Direct Participant Support Form, Schedule H) is made by the agency to the LMF to cover the additional costs.</a:t>
            </a:r>
          </a:p>
          <a:p>
            <a:pPr lvl="0"/>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LMF receives and processes the funding request through the local delivery partner. It is beyond the scope of the LMF to review and assess funding requests beyond ensuring that they fit within the following broad categories of eligible supports. If the LMF receives a request for funding to cover an exceptional or unique support, they are to contact the RWA national team.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62</a:t>
            </a:fld>
            <a:endParaRPr lang="en-US"/>
          </a:p>
        </p:txBody>
      </p:sp>
    </p:spTree>
    <p:extLst>
      <p:ext uri="{BB962C8B-B14F-4D97-AF65-F5344CB8AC3E}">
        <p14:creationId xmlns:p14="http://schemas.microsoft.com/office/powerpoint/2010/main" val="34128688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63</a:t>
            </a:fld>
            <a:endParaRPr lang="en-US"/>
          </a:p>
        </p:txBody>
      </p:sp>
    </p:spTree>
    <p:extLst>
      <p:ext uri="{BB962C8B-B14F-4D97-AF65-F5344CB8AC3E}">
        <p14:creationId xmlns:p14="http://schemas.microsoft.com/office/powerpoint/2010/main" val="2560464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While the majority of your work as LMFs will </a:t>
            </a:r>
            <a:r>
              <a:rPr lang="en-US" dirty="0" err="1"/>
              <a:t>centre</a:t>
            </a:r>
            <a:r>
              <a:rPr lang="en-US" dirty="0"/>
              <a:t> on working with businesses and in filling vacant positions with candidates who also happen to have an intellectual disability or autism, RWA does support a much smaller number of individuals who are interested in pursuing self-employment and entrepreneurship/self-employment.</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 Just as we are responsive and not proactive in communities outside of the 20, we approach supporting individuals in pursuing post-secondary education and entrepreneurship in much the same way. We are responsive but not necessarily proactive. These instances are brought to us via our agency partners and they are not actively sought out by use. </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dirty="0"/>
          </a:p>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64</a:t>
            </a:fld>
            <a:endParaRPr lang="en-US"/>
          </a:p>
        </p:txBody>
      </p:sp>
    </p:spTree>
    <p:extLst>
      <p:ext uri="{BB962C8B-B14F-4D97-AF65-F5344CB8AC3E}">
        <p14:creationId xmlns:p14="http://schemas.microsoft.com/office/powerpoint/2010/main" val="6128182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PRESENTER: RADHA</a:t>
            </a:r>
          </a:p>
          <a:p>
            <a:pPr marL="0" indent="0">
              <a:buFont typeface="+mj-lt"/>
              <a:buNone/>
            </a:pPr>
            <a:endParaRPr lang="en-US" baseline="0"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While the majority of your work as LMFs will </a:t>
            </a:r>
            <a:r>
              <a:rPr lang="en-US" dirty="0" err="1"/>
              <a:t>centre</a:t>
            </a:r>
            <a:r>
              <a:rPr lang="en-US" dirty="0"/>
              <a:t> on working with businesses and in filling vacant positions with candidates who also happen to have an intellectual disability or autism, RWA does support a much smaller number of individuals who are interested in pursuing self-employment and entrepreneurship/self-employment.</a:t>
            </a:r>
          </a:p>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65</a:t>
            </a:fld>
            <a:endParaRPr lang="en-US"/>
          </a:p>
        </p:txBody>
      </p:sp>
    </p:spTree>
    <p:extLst>
      <p:ext uri="{BB962C8B-B14F-4D97-AF65-F5344CB8AC3E}">
        <p14:creationId xmlns:p14="http://schemas.microsoft.com/office/powerpoint/2010/main" val="2355904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66</a:t>
            </a:fld>
            <a:endParaRPr lang="en-US"/>
          </a:p>
        </p:txBody>
      </p:sp>
    </p:spTree>
    <p:extLst>
      <p:ext uri="{BB962C8B-B14F-4D97-AF65-F5344CB8AC3E}">
        <p14:creationId xmlns:p14="http://schemas.microsoft.com/office/powerpoint/2010/main" val="1277715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 &amp; FRANK</a:t>
            </a:r>
          </a:p>
          <a:p>
            <a:endParaRPr lang="en-US" sz="1200" b="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67</a:t>
            </a:fld>
            <a:endParaRPr lang="en-US"/>
          </a:p>
        </p:txBody>
      </p:sp>
    </p:spTree>
    <p:extLst>
      <p:ext uri="{BB962C8B-B14F-4D97-AF65-F5344CB8AC3E}">
        <p14:creationId xmlns:p14="http://schemas.microsoft.com/office/powerpoint/2010/main" val="11527784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latin typeface="Century Gothic" panose="020B0502020202020204" pitchFamily="34" charset="0"/>
              </a:rPr>
              <a:t>PRESENTER: DON</a:t>
            </a:r>
          </a:p>
          <a:p>
            <a:endParaRPr lang="en-US" dirty="0">
              <a:latin typeface="Century Gothic" panose="020B0502020202020204" pitchFamily="34" charset="0"/>
            </a:endParaRPr>
          </a:p>
          <a:p>
            <a:r>
              <a:rPr lang="en-US" dirty="0">
                <a:latin typeface="Century Gothic" panose="020B0502020202020204" pitchFamily="34" charset="0"/>
              </a:rPr>
              <a:t>One of the expected outcomes of RWA is the establishment of partnerships with businesses with locations across Canada.</a:t>
            </a:r>
          </a:p>
          <a:p>
            <a:endParaRPr lang="en-US" dirty="0">
              <a:latin typeface="Century Gothic" panose="020B0502020202020204" pitchFamily="34" charset="0"/>
            </a:endParaRPr>
          </a:p>
          <a:p>
            <a:r>
              <a:rPr lang="en-US" dirty="0">
                <a:latin typeface="Century Gothic" panose="020B0502020202020204" pitchFamily="34" charset="0"/>
              </a:rPr>
              <a:t>To date RWA has established partnerships with the following national employers:</a:t>
            </a:r>
          </a:p>
          <a:p>
            <a:r>
              <a:rPr lang="en-US" b="1" dirty="0">
                <a:latin typeface="Century Gothic" panose="020B0502020202020204" pitchFamily="34" charset="0"/>
              </a:rPr>
              <a:t>	- Costco (all locations nationally)</a:t>
            </a:r>
          </a:p>
          <a:p>
            <a:r>
              <a:rPr lang="en-US" b="1" dirty="0">
                <a:latin typeface="Century Gothic" panose="020B0502020202020204" pitchFamily="34" charset="0"/>
              </a:rPr>
              <a:t>	- Value Village (pilot project)</a:t>
            </a:r>
          </a:p>
          <a:p>
            <a:r>
              <a:rPr lang="en-US" b="1" dirty="0">
                <a:latin typeface="Century Gothic" panose="020B0502020202020204" pitchFamily="34" charset="0"/>
              </a:rPr>
              <a:t>	- Home Depot (pilot project)</a:t>
            </a:r>
          </a:p>
          <a:p>
            <a:r>
              <a:rPr lang="en-US" b="1" dirty="0">
                <a:latin typeface="Century Gothic" panose="020B0502020202020204" pitchFamily="34" charset="0"/>
              </a:rPr>
              <a:t>	- Sodexo (all locations nationally)</a:t>
            </a:r>
          </a:p>
          <a:p>
            <a:r>
              <a:rPr lang="en-US" b="1" dirty="0">
                <a:latin typeface="Century Gothic" panose="020B0502020202020204" pitchFamily="34" charset="0"/>
              </a:rPr>
              <a:t>	- Holloway Holdings/Travelodge (all locations nationally)</a:t>
            </a:r>
          </a:p>
          <a:p>
            <a:r>
              <a:rPr lang="en-US" b="1" dirty="0">
                <a:latin typeface="Century Gothic" panose="020B0502020202020204" pitchFamily="34" charset="0"/>
              </a:rPr>
              <a:t>	- Purolator</a:t>
            </a:r>
          </a:p>
          <a:p>
            <a:r>
              <a:rPr lang="en-US" b="1" dirty="0">
                <a:latin typeface="Century Gothic" panose="020B0502020202020204" pitchFamily="34" charset="0"/>
              </a:rPr>
              <a:t>	- PepsiCo</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dirty="0">
                <a:latin typeface="Century Gothic" panose="020B0502020202020204" pitchFamily="34" charset="0"/>
              </a:rPr>
              <a:t>In general, the national employer partnerships are identified through the efforts of the RWA national team.  Once a national partnership is confirmed, specific locations are assigned to RWA delivery team members, as appropriate.  </a:t>
            </a:r>
          </a:p>
          <a:p>
            <a:pPr marL="0" indent="0">
              <a:buFont typeface="+mj-lt"/>
              <a:buNone/>
            </a:pPr>
            <a:endParaRPr lang="en-US" baseline="0" dirty="0"/>
          </a:p>
          <a:p>
            <a:pPr marL="0" indent="0">
              <a:buFont typeface="+mj-lt"/>
              <a:buNone/>
            </a:pPr>
            <a:r>
              <a:rPr lang="en-US" baseline="0" dirty="0"/>
              <a:t>Indicate that national partnerships usually involve communities/locations outside the identified 20 priority communities.</a:t>
            </a:r>
          </a:p>
          <a:p>
            <a:pPr marL="0" indent="0">
              <a:buFont typeface="+mj-lt"/>
              <a:buNone/>
            </a:pPr>
            <a:endParaRPr lang="en-US" baseline="0" dirty="0"/>
          </a:p>
          <a:p>
            <a:pPr marL="0" indent="0">
              <a:buFont typeface="+mj-lt"/>
              <a:buNone/>
            </a:pPr>
            <a:r>
              <a:rPr lang="en-US" baseline="0" dirty="0"/>
              <a:t>Phase 2 – 5 new national partnerships</a:t>
            </a:r>
          </a:p>
        </p:txBody>
      </p:sp>
      <p:sp>
        <p:nvSpPr>
          <p:cNvPr id="4" name="Slide Number Placeholder 3"/>
          <p:cNvSpPr>
            <a:spLocks noGrp="1"/>
          </p:cNvSpPr>
          <p:nvPr>
            <p:ph type="sldNum" sz="quarter" idx="10"/>
          </p:nvPr>
        </p:nvSpPr>
        <p:spPr/>
        <p:txBody>
          <a:bodyPr/>
          <a:lstStyle/>
          <a:p>
            <a:fld id="{9DDA927C-81DF-574B-B20C-8DC8F4F7510D}" type="slidenum">
              <a:rPr lang="en-US" smtClean="0"/>
              <a:pPr/>
              <a:t>68</a:t>
            </a:fld>
            <a:endParaRPr lang="en-US"/>
          </a:p>
        </p:txBody>
      </p:sp>
    </p:spTree>
    <p:extLst>
      <p:ext uri="{BB962C8B-B14F-4D97-AF65-F5344CB8AC3E}">
        <p14:creationId xmlns:p14="http://schemas.microsoft.com/office/powerpoint/2010/main" val="27517249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entury Gothic" panose="020B0502020202020204" pitchFamily="34" charset="0"/>
              </a:rPr>
              <a:t>PRESENTER: DON</a:t>
            </a:r>
          </a:p>
          <a:p>
            <a:pPr marL="457200" lvl="1" indent="0">
              <a:buFont typeface="Arial" panose="020B0604020202020204" pitchFamily="34" charset="0"/>
              <a:buNone/>
            </a:pPr>
            <a:endParaRPr lang="en-US" sz="1400" dirty="0"/>
          </a:p>
          <a:p>
            <a:pPr marL="742950" lvl="1" indent="-285750">
              <a:buFont typeface="Arial" panose="020B0604020202020204" pitchFamily="34" charset="0"/>
              <a:buChar char="•"/>
            </a:pPr>
            <a:endParaRPr lang="en-US" sz="1400"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69</a:t>
            </a:fld>
            <a:endParaRPr lang="en-US"/>
          </a:p>
        </p:txBody>
      </p:sp>
    </p:spTree>
    <p:extLst>
      <p:ext uri="{BB962C8B-B14F-4D97-AF65-F5344CB8AC3E}">
        <p14:creationId xmlns:p14="http://schemas.microsoft.com/office/powerpoint/2010/main" val="2858773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PRESENTER: DON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To date, identification of potential national partnerships has been accomplished in one of two ways:</a:t>
            </a:r>
          </a:p>
          <a:p>
            <a:endParaRPr lang="en-U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RWA National Team makes initial contact with a national employer, explains the intent and scope of RWA, and explores latitude and interest in a partnership.</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OR</a:t>
            </a:r>
            <a:endParaRPr lang="en-US"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During the course of local employer engagement efforts, the LMF becomes involved with an employer who is part of a company that has locations in other provinces and/or territories. In this case, the LMF should inquire if there might be interest at a corporate level for a larger partnership and if so connect this interest to the National Team in a manner that suits the local relationship: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name and contact of RWA National Team and ask that the local manager make contact;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Ask permission to share local contact information with national RWA team, and indicate that someone from RWA national will be in touch as soon as possible; OR,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Ask if agreeable to sharing corporate information / contact with RWA national who will then follow up at the national corporate level.</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70</a:t>
            </a:fld>
            <a:endParaRPr lang="en-US"/>
          </a:p>
        </p:txBody>
      </p:sp>
    </p:spTree>
    <p:extLst>
      <p:ext uri="{BB962C8B-B14F-4D97-AF65-F5344CB8AC3E}">
        <p14:creationId xmlns:p14="http://schemas.microsoft.com/office/powerpoint/2010/main" val="211460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None/>
              <a:tabLst/>
              <a:defRPr/>
            </a:pPr>
            <a:r>
              <a:rPr lang="en-US" dirty="0"/>
              <a:t>PRESENTER: DON</a:t>
            </a:r>
          </a:p>
          <a:p>
            <a:pPr marL="285750" indent="-285750">
              <a:buFontTx/>
              <a:buNone/>
            </a:pP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8</a:t>
            </a:fld>
            <a:endParaRPr lang="en-US"/>
          </a:p>
        </p:txBody>
      </p:sp>
    </p:spTree>
    <p:extLst>
      <p:ext uri="{BB962C8B-B14F-4D97-AF65-F5344CB8AC3E}">
        <p14:creationId xmlns:p14="http://schemas.microsoft.com/office/powerpoint/2010/main" val="6747660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entury Gothic" panose="020B0502020202020204" pitchFamily="34" charset="0"/>
              </a:rPr>
              <a:t>PRESENTER: DON</a:t>
            </a:r>
          </a:p>
          <a:p>
            <a:pPr marL="0" lvl="0" indent="0">
              <a:buFont typeface="Arial" panose="020B0604020202020204" pitchFamily="34" charset="0"/>
              <a:buNone/>
            </a:pPr>
            <a:endParaRPr lang="en-CA" sz="1400" dirty="0"/>
          </a:p>
          <a:p>
            <a:pPr marL="0" lvl="0" indent="0">
              <a:buFont typeface="Arial" panose="020B0604020202020204" pitchFamily="34" charset="0"/>
              <a:buNone/>
            </a:pPr>
            <a:r>
              <a:rPr lang="en-CA" sz="1400" dirty="0"/>
              <a:t>Some companies are very hierarchical and are able to ‘instruct’ their various locations to hire; while others represent a series of independent operators in which case corporate can only ‘strongly encourage’ hiring to occur. </a:t>
            </a:r>
          </a:p>
          <a:p>
            <a:pPr marL="0" lvl="0" indent="0">
              <a:buFont typeface="Arial" panose="020B0604020202020204" pitchFamily="34" charset="0"/>
              <a:buNone/>
            </a:pPr>
            <a:endParaRPr lang="en-CA" sz="1400" dirty="0"/>
          </a:p>
          <a:p>
            <a:pPr marL="0" lvl="0" indent="0">
              <a:buFont typeface="Arial" panose="020B0604020202020204" pitchFamily="34" charset="0"/>
              <a:buNone/>
            </a:pPr>
            <a:r>
              <a:rPr lang="en-CA" sz="1400" dirty="0"/>
              <a:t>In some cases Corporate wishes to roll out an RWA partnership across the full scope of their holdings, while others are interested (at least initially) in engaging in a pilot in a particular community and/or geographic region(s). </a:t>
            </a:r>
          </a:p>
          <a:p>
            <a:pPr marL="0" lvl="0" indent="0">
              <a:buFont typeface="Arial" panose="020B0604020202020204" pitchFamily="34" charset="0"/>
              <a:buNone/>
            </a:pPr>
            <a:endParaRPr lang="en-CA" sz="1400" dirty="0"/>
          </a:p>
          <a:p>
            <a:pPr marL="0" lvl="0" indent="0">
              <a:buFont typeface="Arial" panose="020B0604020202020204" pitchFamily="34" charset="0"/>
              <a:buNone/>
            </a:pPr>
            <a:r>
              <a:rPr lang="en-CA" sz="1400" dirty="0"/>
              <a:t>A further consideration in national partnerships is that they will often involve locations that are outside the 20 designated RWA communities. In such instances, the LMF will need to identify appropriate employment agencies in these communities who will be able to respond and hopefully fill the demand to hire.  </a:t>
            </a:r>
            <a:endParaRPr lang="en-US" sz="1400" dirty="0"/>
          </a:p>
          <a:p>
            <a:pPr marL="742950" lvl="1" indent="-285750">
              <a:buFont typeface="Arial" panose="020B0604020202020204" pitchFamily="34" charset="0"/>
              <a:buChar char="•"/>
            </a:pPr>
            <a:endParaRPr lang="en-US" sz="1400"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71</a:t>
            </a:fld>
            <a:endParaRPr lang="en-US"/>
          </a:p>
        </p:txBody>
      </p:sp>
    </p:spTree>
    <p:extLst>
      <p:ext uri="{BB962C8B-B14F-4D97-AF65-F5344CB8AC3E}">
        <p14:creationId xmlns:p14="http://schemas.microsoft.com/office/powerpoint/2010/main" val="25274761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285750" lvl="0" indent="-285750">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72</a:t>
            </a:fld>
            <a:endParaRPr lang="en-US"/>
          </a:p>
        </p:txBody>
      </p:sp>
    </p:spTree>
    <p:extLst>
      <p:ext uri="{BB962C8B-B14F-4D97-AF65-F5344CB8AC3E}">
        <p14:creationId xmlns:p14="http://schemas.microsoft.com/office/powerpoint/2010/main" val="26933868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PRESENTER: DON</a:t>
            </a:r>
          </a:p>
          <a:p>
            <a:endParaRPr lang="en-US" dirty="0"/>
          </a:p>
          <a:p>
            <a:r>
              <a:rPr lang="en-US" dirty="0"/>
              <a:t>Costco was the first National employer to partner with RWA </a:t>
            </a:r>
          </a:p>
          <a:p>
            <a:endParaRPr lang="en-US" dirty="0"/>
          </a:p>
          <a:p>
            <a:r>
              <a:rPr lang="en-US" dirty="0"/>
              <a:t>Pilot project with Ontario stores (in GTA) was begun in 2013 prior to RWA receiving federal funding in September 2014</a:t>
            </a:r>
          </a:p>
          <a:p>
            <a:endParaRPr lang="en-US" dirty="0"/>
          </a:p>
          <a:p>
            <a:r>
              <a:rPr lang="en-US" dirty="0"/>
              <a:t>There is strong Corporate support for RWA</a:t>
            </a:r>
          </a:p>
          <a:p>
            <a:endParaRPr lang="en-US" dirty="0"/>
          </a:p>
          <a:p>
            <a:r>
              <a:rPr lang="en-US" dirty="0"/>
              <a:t>While there are obviously exceptions – there is a commitment by Costco to hire via RWA during each of its hiring cycles in each store</a:t>
            </a:r>
          </a:p>
        </p:txBody>
      </p:sp>
      <p:sp>
        <p:nvSpPr>
          <p:cNvPr id="4" name="Slide Number Placeholder 3"/>
          <p:cNvSpPr>
            <a:spLocks noGrp="1"/>
          </p:cNvSpPr>
          <p:nvPr>
            <p:ph type="sldNum" sz="quarter" idx="10"/>
          </p:nvPr>
        </p:nvSpPr>
        <p:spPr/>
        <p:txBody>
          <a:bodyPr/>
          <a:lstStyle/>
          <a:p>
            <a:fld id="{9DDA927C-81DF-574B-B20C-8DC8F4F7510D}" type="slidenum">
              <a:rPr lang="en-US" smtClean="0"/>
              <a:pPr/>
              <a:t>73</a:t>
            </a:fld>
            <a:endParaRPr lang="en-US"/>
          </a:p>
        </p:txBody>
      </p:sp>
    </p:spTree>
    <p:extLst>
      <p:ext uri="{BB962C8B-B14F-4D97-AF65-F5344CB8AC3E}">
        <p14:creationId xmlns:p14="http://schemas.microsoft.com/office/powerpoint/2010/main" val="2819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PRESENTER: DON</a:t>
            </a:r>
          </a:p>
          <a:p>
            <a:pPr marL="0" indent="0">
              <a:buFont typeface="+mj-lt"/>
              <a:buNone/>
            </a:pPr>
            <a:endParaRPr lang="en-US" sz="1200" b="1" dirty="0">
              <a:solidFill>
                <a:schemeClr val="bg1"/>
              </a:solidFill>
              <a:latin typeface="+mn-lt"/>
            </a:endParaRPr>
          </a:p>
          <a:p>
            <a:pPr marL="342900" indent="-342900">
              <a:buFont typeface="+mj-lt"/>
              <a:buAutoNum type="arabicPeriod"/>
            </a:pPr>
            <a:endParaRPr lang="en-US" sz="1200" b="1" dirty="0">
              <a:solidFill>
                <a:schemeClr val="bg1"/>
              </a:solidFill>
              <a:latin typeface="+mn-lt"/>
            </a:endParaRPr>
          </a:p>
          <a:p>
            <a:pPr marL="342900" indent="-342900">
              <a:buFont typeface="+mj-lt"/>
              <a:buAutoNum type="arabicPeriod"/>
            </a:pPr>
            <a:r>
              <a:rPr lang="en-US" sz="1200" b="1" dirty="0">
                <a:solidFill>
                  <a:schemeClr val="bg1"/>
                </a:solidFill>
                <a:latin typeface="+mn-lt"/>
              </a:rPr>
              <a:t>Meet with manager at participating store location to establish local relationship, collect details of the hiring process, timing, types of jobs, # of resumes expected</a:t>
            </a:r>
          </a:p>
          <a:p>
            <a:pPr marL="342900" indent="-342900">
              <a:buFont typeface="+mj-lt"/>
              <a:buAutoNum type="arabicPeriod"/>
            </a:pPr>
            <a:r>
              <a:rPr lang="en-US" sz="1200" b="1" dirty="0">
                <a:solidFill>
                  <a:schemeClr val="bg1"/>
                </a:solidFill>
                <a:latin typeface="+mn-lt"/>
              </a:rPr>
              <a:t>Share information on RWA with store manager</a:t>
            </a:r>
          </a:p>
          <a:p>
            <a:pPr marL="342900" indent="-342900">
              <a:buFont typeface="+mj-lt"/>
              <a:buAutoNum type="arabicPeriod"/>
            </a:pPr>
            <a:r>
              <a:rPr lang="en-US" sz="1200" b="1" dirty="0">
                <a:solidFill>
                  <a:schemeClr val="bg1"/>
                </a:solidFill>
                <a:latin typeface="+mn-lt"/>
              </a:rPr>
              <a:t>Costco has two hiring cycles per year: May 15 and October 15</a:t>
            </a:r>
          </a:p>
          <a:p>
            <a:pPr marL="342900" indent="-342900">
              <a:buFont typeface="+mj-lt"/>
              <a:buAutoNum type="arabicPeriod"/>
            </a:pPr>
            <a:r>
              <a:rPr lang="en-US" sz="1200" b="1" dirty="0">
                <a:solidFill>
                  <a:schemeClr val="bg1"/>
                </a:solidFill>
                <a:latin typeface="+mn-lt"/>
              </a:rPr>
              <a:t>Share job opportunities with agency partners who will determine qualified candidates</a:t>
            </a:r>
          </a:p>
          <a:p>
            <a:pPr marL="342900" indent="-342900">
              <a:buFont typeface="+mj-lt"/>
              <a:buAutoNum type="arabicPeriod"/>
            </a:pPr>
            <a:r>
              <a:rPr lang="en-US" sz="1200" b="1" dirty="0">
                <a:solidFill>
                  <a:schemeClr val="bg1"/>
                </a:solidFill>
                <a:latin typeface="+mn-lt"/>
              </a:rPr>
              <a:t>Applications forwarded to appropriate store locations 30 days in advance of the Costco hiring cycle (April 15 and September 15). LMF should contact all appropriate agencies and ensure that candidates are forwarded as per noted timelines.</a:t>
            </a:r>
            <a:endParaRPr lang="en-US" sz="1200" b="1" dirty="0">
              <a:solidFill>
                <a:schemeClr val="bg1"/>
              </a:solidFill>
            </a:endParaRP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r>
              <a:rPr lang="en-US" dirty="0"/>
              <a:t>NOTE that Costco usually does not utilize job coaches</a:t>
            </a:r>
          </a:p>
        </p:txBody>
      </p:sp>
      <p:sp>
        <p:nvSpPr>
          <p:cNvPr id="4" name="Slide Number Placeholder 3"/>
          <p:cNvSpPr>
            <a:spLocks noGrp="1"/>
          </p:cNvSpPr>
          <p:nvPr>
            <p:ph type="sldNum" sz="quarter" idx="10"/>
          </p:nvPr>
        </p:nvSpPr>
        <p:spPr/>
        <p:txBody>
          <a:bodyPr/>
          <a:lstStyle/>
          <a:p>
            <a:fld id="{9DDA927C-81DF-574B-B20C-8DC8F4F7510D}" type="slidenum">
              <a:rPr lang="en-US" smtClean="0"/>
              <a:pPr/>
              <a:t>74</a:t>
            </a:fld>
            <a:endParaRPr lang="en-US"/>
          </a:p>
        </p:txBody>
      </p:sp>
    </p:spTree>
    <p:extLst>
      <p:ext uri="{BB962C8B-B14F-4D97-AF65-F5344CB8AC3E}">
        <p14:creationId xmlns:p14="http://schemas.microsoft.com/office/powerpoint/2010/main" val="2865120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PRESENTER: DON</a:t>
            </a:r>
          </a:p>
          <a:p>
            <a:pPr marL="0" indent="0">
              <a:buFont typeface="+mj-lt"/>
              <a:buNone/>
            </a:pPr>
            <a:endParaRPr lang="en-US" sz="1200" b="1" dirty="0">
              <a:solidFill>
                <a:schemeClr val="bg1"/>
              </a:solidFill>
              <a:latin typeface="+mn-lt"/>
            </a:endParaRPr>
          </a:p>
          <a:p>
            <a:pPr marL="457200" indent="-457200">
              <a:buFont typeface="+mj-lt"/>
              <a:buAutoNum type="arabicPeriod" startAt="6"/>
            </a:pPr>
            <a:r>
              <a:rPr lang="en-US" sz="1200" b="1" dirty="0">
                <a:solidFill>
                  <a:schemeClr val="bg1"/>
                </a:solidFill>
                <a:latin typeface="+mn-lt"/>
              </a:rPr>
              <a:t>Candidates should be provided assistance during the interview/selection process if needed by the agency partner</a:t>
            </a:r>
          </a:p>
          <a:p>
            <a:pPr marL="457200" indent="-457200">
              <a:buFont typeface="+mj-lt"/>
              <a:buAutoNum type="arabicPeriod" startAt="6"/>
            </a:pPr>
            <a:r>
              <a:rPr lang="en-US" sz="1200" b="1" dirty="0">
                <a:solidFill>
                  <a:schemeClr val="bg1"/>
                </a:solidFill>
                <a:latin typeface="+mn-lt"/>
              </a:rPr>
              <a:t>LMF to follow up with store managers (by phone, email or in person) to ensure the process has been successful and to maintain the relationship with the business</a:t>
            </a:r>
          </a:p>
          <a:p>
            <a:pPr marL="457200" indent="-457200">
              <a:buFont typeface="+mj-lt"/>
              <a:buAutoNum type="arabicPeriod" startAt="6"/>
            </a:pPr>
            <a:r>
              <a:rPr lang="en-US" sz="1200" b="1" dirty="0">
                <a:solidFill>
                  <a:schemeClr val="bg1"/>
                </a:solidFill>
                <a:latin typeface="+mn-lt"/>
              </a:rPr>
              <a:t>LMF to follow up with agency partners to ensure the hiring process was successful and to collect necessary forms</a:t>
            </a:r>
          </a:p>
          <a:p>
            <a:pPr marL="457200" indent="-457200">
              <a:buFont typeface="+mj-lt"/>
              <a:buAutoNum type="arabicPeriod" startAt="6"/>
            </a:pPr>
            <a:r>
              <a:rPr lang="en-US" sz="1200" b="1" dirty="0">
                <a:solidFill>
                  <a:schemeClr val="bg1"/>
                </a:solidFill>
                <a:latin typeface="+mn-lt"/>
              </a:rPr>
              <a:t>LMF maintains ongoing contact with each store manager to address any issues that may arise</a:t>
            </a:r>
            <a:endParaRPr lang="en-US" sz="1200" b="1" dirty="0">
              <a:solidFill>
                <a:schemeClr val="bg1"/>
              </a:solidFill>
            </a:endParaRP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75</a:t>
            </a:fld>
            <a:endParaRPr lang="en-US"/>
          </a:p>
        </p:txBody>
      </p:sp>
    </p:spTree>
    <p:extLst>
      <p:ext uri="{BB962C8B-B14F-4D97-AF65-F5344CB8AC3E}">
        <p14:creationId xmlns:p14="http://schemas.microsoft.com/office/powerpoint/2010/main" val="16041785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285750" lvl="0" indent="-285750">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76</a:t>
            </a:fld>
            <a:endParaRPr lang="en-US"/>
          </a:p>
        </p:txBody>
      </p:sp>
    </p:spTree>
    <p:extLst>
      <p:ext uri="{BB962C8B-B14F-4D97-AF65-F5344CB8AC3E}">
        <p14:creationId xmlns:p14="http://schemas.microsoft.com/office/powerpoint/2010/main" val="16863230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Pilot Project is underway in Ontario, Nova Scotia, New Brunswick, Alberta and British Columbia, involving a total of 46 store locations.</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77</a:t>
            </a:fld>
            <a:endParaRPr lang="en-US"/>
          </a:p>
        </p:txBody>
      </p:sp>
    </p:spTree>
    <p:extLst>
      <p:ext uri="{BB962C8B-B14F-4D97-AF65-F5344CB8AC3E}">
        <p14:creationId xmlns:p14="http://schemas.microsoft.com/office/powerpoint/2010/main" val="15842244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PRESENTER: DON</a:t>
            </a:r>
          </a:p>
          <a:p>
            <a:pPr marL="0" indent="0">
              <a:buFont typeface="+mj-lt"/>
              <a:buNone/>
            </a:pPr>
            <a:endParaRPr lang="en-US" sz="1200" b="1" dirty="0">
              <a:solidFill>
                <a:schemeClr val="bg1"/>
              </a:solidFill>
              <a:latin typeface="+mn-lt"/>
            </a:endParaRPr>
          </a:p>
          <a:p>
            <a:pPr marL="342900" indent="-342900">
              <a:buFont typeface="+mj-lt"/>
              <a:buAutoNum type="arabicPeriod"/>
            </a:pPr>
            <a:endParaRPr lang="en-US" sz="1200" b="1" dirty="0">
              <a:solidFill>
                <a:schemeClr val="bg1"/>
              </a:solidFill>
              <a:latin typeface="+mn-lt"/>
            </a:endParaRPr>
          </a:p>
          <a:p>
            <a:pPr marL="342900" indent="-342900">
              <a:buFont typeface="+mj-lt"/>
              <a:buAutoNum type="arabicPeriod"/>
            </a:pPr>
            <a:r>
              <a:rPr lang="en-US" sz="1200" b="1" dirty="0">
                <a:solidFill>
                  <a:schemeClr val="bg1"/>
                </a:solidFill>
                <a:latin typeface="+mn-lt"/>
              </a:rPr>
              <a:t>Home Depot Corporate has committed to hire someone in each location within the Pilot Project</a:t>
            </a:r>
          </a:p>
          <a:p>
            <a:pPr marL="342900" indent="-342900">
              <a:buFont typeface="+mj-lt"/>
              <a:buAutoNum type="arabicPeriod"/>
            </a:pPr>
            <a:r>
              <a:rPr lang="en-US" sz="1200" b="1" dirty="0">
                <a:solidFill>
                  <a:schemeClr val="bg1"/>
                </a:solidFill>
                <a:latin typeface="+mn-lt"/>
              </a:rPr>
              <a:t>LMF meets in person with Regional HR Managers, if and as requested by Home Depot (Corporate)</a:t>
            </a:r>
          </a:p>
          <a:p>
            <a:pPr marL="342900" indent="-342900">
              <a:buFont typeface="+mj-lt"/>
              <a:buAutoNum type="arabicPeriod"/>
            </a:pPr>
            <a:r>
              <a:rPr lang="en-US" sz="1200" b="1" dirty="0">
                <a:solidFill>
                  <a:schemeClr val="bg1"/>
                </a:solidFill>
                <a:latin typeface="+mn-lt"/>
              </a:rPr>
              <a:t>Store locations do not have regular hiring cycles thus requiring regular contact to ensure RWA is able to bring forward candidates when needed</a:t>
            </a:r>
          </a:p>
          <a:p>
            <a:pPr marL="342900" indent="-342900">
              <a:buFont typeface="+mj-lt"/>
              <a:buAutoNum type="arabicPeriod"/>
            </a:pPr>
            <a:r>
              <a:rPr lang="en-US" sz="1200" b="1" dirty="0">
                <a:solidFill>
                  <a:schemeClr val="bg1"/>
                </a:solidFill>
                <a:latin typeface="+mn-lt"/>
              </a:rPr>
              <a:t>LMF contacts local store managers, collects additional information regarding potential positions, vacancies, and expectations</a:t>
            </a:r>
          </a:p>
          <a:p>
            <a:pPr marL="342900" indent="-342900">
              <a:buFont typeface="+mj-lt"/>
              <a:buAutoNum type="arabicPeriod"/>
            </a:pPr>
            <a:r>
              <a:rPr lang="en-US" sz="1200" b="1" dirty="0">
                <a:solidFill>
                  <a:schemeClr val="bg1"/>
                </a:solidFill>
              </a:rPr>
              <a:t>Share job opportunities with agency partners who will determine qualified candidates</a:t>
            </a:r>
          </a:p>
          <a:p>
            <a:pPr marL="342900" indent="-342900">
              <a:buFont typeface="+mj-lt"/>
              <a:buAutoNum type="arabicPeriod"/>
            </a:pPr>
            <a:r>
              <a:rPr lang="en-US" sz="1200" b="1" dirty="0">
                <a:solidFill>
                  <a:schemeClr val="bg1"/>
                </a:solidFill>
              </a:rPr>
              <a:t>Applications forwarded to </a:t>
            </a:r>
            <a:r>
              <a:rPr lang="en-US" sz="1200" b="1" dirty="0">
                <a:solidFill>
                  <a:schemeClr val="bg1"/>
                </a:solidFill>
                <a:latin typeface="+mn-lt"/>
              </a:rPr>
              <a:t>LMF </a:t>
            </a:r>
            <a:r>
              <a:rPr lang="en-US" sz="1200" b="1" dirty="0">
                <a:solidFill>
                  <a:schemeClr val="bg1"/>
                </a:solidFill>
              </a:rPr>
              <a:t>and shared with appropriate store locations</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r>
              <a:rPr lang="en-US" dirty="0"/>
              <a:t>Establishing and maintaining a relationship with the Regional HR staff and each store manager is critical to obtaining employment outcomes….</a:t>
            </a:r>
          </a:p>
          <a:p>
            <a:endParaRPr lang="en-US" dirty="0"/>
          </a:p>
          <a:p>
            <a:r>
              <a:rPr lang="en-US" dirty="0"/>
              <a:t>In some provinces (e.g. BC) candidates are required to apply on line (using RWA cover sheet). In some locations hiring is completed via job fairs….</a:t>
            </a:r>
          </a:p>
        </p:txBody>
      </p:sp>
      <p:sp>
        <p:nvSpPr>
          <p:cNvPr id="4" name="Slide Number Placeholder 3"/>
          <p:cNvSpPr>
            <a:spLocks noGrp="1"/>
          </p:cNvSpPr>
          <p:nvPr>
            <p:ph type="sldNum" sz="quarter" idx="10"/>
          </p:nvPr>
        </p:nvSpPr>
        <p:spPr/>
        <p:txBody>
          <a:bodyPr/>
          <a:lstStyle/>
          <a:p>
            <a:fld id="{9DDA927C-81DF-574B-B20C-8DC8F4F7510D}" type="slidenum">
              <a:rPr lang="en-US" smtClean="0"/>
              <a:pPr/>
              <a:t>78</a:t>
            </a:fld>
            <a:endParaRPr lang="en-US"/>
          </a:p>
        </p:txBody>
      </p:sp>
    </p:spTree>
    <p:extLst>
      <p:ext uri="{BB962C8B-B14F-4D97-AF65-F5344CB8AC3E}">
        <p14:creationId xmlns:p14="http://schemas.microsoft.com/office/powerpoint/2010/main" val="23846984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PRESENTER: DON</a:t>
            </a: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Sodexo</a:t>
            </a:r>
            <a:r>
              <a:rPr lang="en-CA" sz="1200" kern="1200" dirty="0">
                <a:solidFill>
                  <a:schemeClr val="tx1"/>
                </a:solidFill>
                <a:effectLst/>
                <a:latin typeface="+mn-lt"/>
                <a:ea typeface="+mn-ea"/>
                <a:cs typeface="+mn-cs"/>
              </a:rPr>
              <a:t> is a </a:t>
            </a:r>
            <a:r>
              <a:rPr lang="en-CA" sz="1200" u="none" strike="noStrike" kern="1200" dirty="0">
                <a:solidFill>
                  <a:schemeClr val="tx1"/>
                </a:solidFill>
                <a:effectLst/>
                <a:latin typeface="+mn-lt"/>
                <a:ea typeface="+mn-ea"/>
                <a:cs typeface="+mn-cs"/>
                <a:hlinkClick r:id="rId3"/>
              </a:rPr>
              <a:t>food services</a:t>
            </a:r>
            <a:r>
              <a:rPr lang="en-CA" sz="1200" kern="1200" dirty="0">
                <a:solidFill>
                  <a:schemeClr val="tx1"/>
                </a:solidFill>
                <a:effectLst/>
                <a:latin typeface="+mn-lt"/>
                <a:ea typeface="+mn-ea"/>
                <a:cs typeface="+mn-cs"/>
              </a:rPr>
              <a:t> and </a:t>
            </a:r>
            <a:r>
              <a:rPr lang="en-CA" sz="1200" u="none" strike="noStrike" kern="1200" dirty="0">
                <a:solidFill>
                  <a:schemeClr val="tx1"/>
                </a:solidFill>
                <a:effectLst/>
                <a:latin typeface="+mn-lt"/>
                <a:ea typeface="+mn-ea"/>
                <a:cs typeface="+mn-cs"/>
                <a:hlinkClick r:id="rId4"/>
              </a:rPr>
              <a:t>facilities management</a:t>
            </a:r>
            <a:r>
              <a:rPr lang="en-CA" sz="1200" kern="1200" dirty="0">
                <a:solidFill>
                  <a:schemeClr val="tx1"/>
                </a:solidFill>
                <a:effectLst/>
                <a:latin typeface="+mn-lt"/>
                <a:ea typeface="+mn-ea"/>
                <a:cs typeface="+mn-cs"/>
              </a:rPr>
              <a:t> </a:t>
            </a:r>
            <a:r>
              <a:rPr lang="en-CA" sz="1200" u="none" strike="noStrike" kern="1200" dirty="0">
                <a:solidFill>
                  <a:schemeClr val="tx1"/>
                </a:solidFill>
                <a:effectLst/>
                <a:latin typeface="+mn-lt"/>
                <a:ea typeface="+mn-ea"/>
                <a:cs typeface="+mn-cs"/>
                <a:hlinkClick r:id="rId5"/>
              </a:rPr>
              <a:t>multinational corporation</a:t>
            </a:r>
            <a:r>
              <a:rPr lang="en-CA" sz="1200" kern="1200" dirty="0">
                <a:solidFill>
                  <a:schemeClr val="tx1"/>
                </a:solidFill>
                <a:effectLst/>
                <a:latin typeface="+mn-lt"/>
                <a:ea typeface="+mn-ea"/>
                <a:cs typeface="+mn-cs"/>
              </a:rPr>
              <a:t> headquartered in the </a:t>
            </a:r>
            <a:r>
              <a:rPr lang="en-CA" sz="1200" u="none" strike="noStrike" kern="1200" dirty="0">
                <a:solidFill>
                  <a:schemeClr val="tx1"/>
                </a:solidFill>
                <a:effectLst/>
                <a:latin typeface="+mn-lt"/>
                <a:ea typeface="+mn-ea"/>
                <a:cs typeface="+mn-cs"/>
                <a:hlinkClick r:id="rId6"/>
              </a:rPr>
              <a:t>Paris</a:t>
            </a:r>
            <a:r>
              <a:rPr lang="en-CA" sz="1200" kern="1200" dirty="0">
                <a:solidFill>
                  <a:schemeClr val="tx1"/>
                </a:solidFill>
                <a:effectLst/>
                <a:latin typeface="+mn-lt"/>
                <a:ea typeface="+mn-ea"/>
                <a:cs typeface="+mn-cs"/>
              </a:rPr>
              <a:t>. It is one of the largest companies in the world in its business, with 380,000 employees, representing 130 nationalities, present on 34,000 sites in 80 countries. Sodexo offerings range from self-service food services that include staff restaurants, catering, executive dining, vending, and meal delivery, to integrated facilities management services that include both soft services (reception, concierge, cleaning, pantry, laundry, </a:t>
            </a:r>
            <a:r>
              <a:rPr lang="en-CA" sz="1200" kern="1200" dirty="0" err="1">
                <a:solidFill>
                  <a:schemeClr val="tx1"/>
                </a:solidFill>
                <a:effectLst/>
                <a:latin typeface="+mn-lt"/>
                <a:ea typeface="+mn-ea"/>
                <a:cs typeface="+mn-cs"/>
              </a:rPr>
              <a:t>groundskeeping</a:t>
            </a:r>
            <a:r>
              <a:rPr lang="en-CA" sz="1200" kern="1200" dirty="0">
                <a:solidFill>
                  <a:schemeClr val="tx1"/>
                </a:solidFill>
                <a:effectLst/>
                <a:latin typeface="+mn-lt"/>
                <a:ea typeface="+mn-ea"/>
                <a:cs typeface="+mn-cs"/>
              </a:rPr>
              <a:t>, waste management, vendor management, etc.) and hard services (HVAC system, electrical systems energy efficiency &amp; sustainability services, plumbing/water treatment plant/sewage treatment plant operation, annual equipment operation &amp; maintenance contracts, project management, etc.). In Canada, Sodexo has 10,000 employees, with 200+ clients in more than 500 sites across the country.</a:t>
            </a:r>
            <a:endParaRPr lang="en-US"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79</a:t>
            </a:fld>
            <a:endParaRPr lang="en-US"/>
          </a:p>
        </p:txBody>
      </p:sp>
    </p:spTree>
    <p:extLst>
      <p:ext uri="{BB962C8B-B14F-4D97-AF65-F5344CB8AC3E}">
        <p14:creationId xmlns:p14="http://schemas.microsoft.com/office/powerpoint/2010/main" val="33264575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80</a:t>
            </a:fld>
            <a:endParaRPr lang="en-US"/>
          </a:p>
        </p:txBody>
      </p:sp>
    </p:spTree>
    <p:extLst>
      <p:ext uri="{BB962C8B-B14F-4D97-AF65-F5344CB8AC3E}">
        <p14:creationId xmlns:p14="http://schemas.microsoft.com/office/powerpoint/2010/main" val="381622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t>PRESENTER: DON</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9</a:t>
            </a:fld>
            <a:endParaRPr lang="en-US"/>
          </a:p>
        </p:txBody>
      </p:sp>
    </p:spTree>
    <p:extLst>
      <p:ext uri="{BB962C8B-B14F-4D97-AF65-F5344CB8AC3E}">
        <p14:creationId xmlns:p14="http://schemas.microsoft.com/office/powerpoint/2010/main" val="10691016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PRESENTER: DON</a:t>
            </a:r>
          </a:p>
          <a:p>
            <a:pPr marL="0" indent="0">
              <a:buFont typeface="+mj-lt"/>
              <a:buNone/>
            </a:pPr>
            <a:endParaRPr lang="en-US" sz="1200" b="1" u="sng" dirty="0">
              <a:solidFill>
                <a:schemeClr val="bg1"/>
              </a:solidFill>
              <a:latin typeface="+mn-lt"/>
            </a:endParaRPr>
          </a:p>
          <a:p>
            <a:pPr marL="342900" indent="-342900">
              <a:buFont typeface="+mj-lt"/>
              <a:buAutoNum type="arabicPeriod"/>
            </a:pPr>
            <a:r>
              <a:rPr lang="en-US" sz="1200" b="1" u="sng" dirty="0">
                <a:solidFill>
                  <a:schemeClr val="bg1"/>
                </a:solidFill>
                <a:latin typeface="+mn-lt"/>
              </a:rPr>
              <a:t>Ambassador Model</a:t>
            </a:r>
            <a:r>
              <a:rPr lang="en-US" sz="1200" b="1" u="none" dirty="0">
                <a:solidFill>
                  <a:schemeClr val="bg1"/>
                </a:solidFill>
                <a:latin typeface="+mn-lt"/>
              </a:rPr>
              <a:t>: </a:t>
            </a:r>
            <a:r>
              <a:rPr lang="en-US" sz="1200" b="1" dirty="0">
                <a:solidFill>
                  <a:schemeClr val="bg1"/>
                </a:solidFill>
                <a:latin typeface="+mn-lt"/>
              </a:rPr>
              <a:t>Internally, Sodexo has a number of ambassadors who promote the RWA partnership. Ambassadors are senior managers within Sodexo and promote RWA via formal and informal connections with various unit locations across the country. They provide unit managers with the contact information of RWA team members and encourage them to reach out when job opportunities arise. In this engagement model, RWA members do not actively reach out to Sodexo. </a:t>
            </a:r>
            <a:endParaRPr lang="en-US" sz="1200" b="1" dirty="0">
              <a:solidFill>
                <a:schemeClr val="bg1"/>
              </a:solidFill>
            </a:endParaRP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r>
              <a:rPr lang="en-US" dirty="0"/>
              <a:t>While this was the first method chosen by Sodexo – it is no longer the sole method by which we engage Sodexo units</a:t>
            </a:r>
          </a:p>
        </p:txBody>
      </p:sp>
      <p:sp>
        <p:nvSpPr>
          <p:cNvPr id="4" name="Slide Number Placeholder 3"/>
          <p:cNvSpPr>
            <a:spLocks noGrp="1"/>
          </p:cNvSpPr>
          <p:nvPr>
            <p:ph type="sldNum" sz="quarter" idx="10"/>
          </p:nvPr>
        </p:nvSpPr>
        <p:spPr/>
        <p:txBody>
          <a:bodyPr/>
          <a:lstStyle/>
          <a:p>
            <a:fld id="{9DDA927C-81DF-574B-B20C-8DC8F4F7510D}" type="slidenum">
              <a:rPr lang="en-US" smtClean="0"/>
              <a:pPr/>
              <a:t>81</a:t>
            </a:fld>
            <a:endParaRPr lang="en-US"/>
          </a:p>
        </p:txBody>
      </p:sp>
    </p:spTree>
    <p:extLst>
      <p:ext uri="{BB962C8B-B14F-4D97-AF65-F5344CB8AC3E}">
        <p14:creationId xmlns:p14="http://schemas.microsoft.com/office/powerpoint/2010/main" val="1986328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PRESENTER: DON</a:t>
            </a:r>
          </a:p>
          <a:p>
            <a:pPr marL="0" indent="0">
              <a:buFont typeface="+mj-lt"/>
              <a:buNone/>
            </a:pPr>
            <a:endParaRPr lang="en-US" sz="1200" b="1" u="sng" dirty="0">
              <a:solidFill>
                <a:schemeClr val="bg1"/>
              </a:solidFill>
              <a:latin typeface="+mn-lt"/>
            </a:endParaRPr>
          </a:p>
          <a:p>
            <a:pPr marL="457200" indent="-457200">
              <a:buFont typeface="+mj-lt"/>
              <a:buAutoNum type="arabicPeriod" startAt="2"/>
            </a:pPr>
            <a:r>
              <a:rPr lang="en-US" sz="1200" b="1" u="sng" dirty="0">
                <a:solidFill>
                  <a:schemeClr val="bg1"/>
                </a:solidFill>
                <a:latin typeface="+mn-lt"/>
              </a:rPr>
              <a:t>Pilot Units</a:t>
            </a:r>
            <a:r>
              <a:rPr lang="en-US" sz="1200" b="1" u="none" dirty="0">
                <a:solidFill>
                  <a:schemeClr val="bg1"/>
                </a:solidFill>
                <a:latin typeface="+mn-lt"/>
              </a:rPr>
              <a:t>: </a:t>
            </a:r>
            <a:r>
              <a:rPr lang="en-US" sz="1200" b="1" dirty="0">
                <a:solidFill>
                  <a:schemeClr val="bg1"/>
                </a:solidFill>
                <a:latin typeface="+mn-lt"/>
              </a:rPr>
              <a:t>Sodexo has also identified a number of units in </a:t>
            </a:r>
            <a:r>
              <a:rPr lang="en-US" sz="1200" b="1" dirty="0"/>
              <a:t>Alberta, BC, Manitoba, Saskatchewan, New Brunswick, Nova Scotia, Ontario, and Quebec</a:t>
            </a:r>
            <a:r>
              <a:rPr lang="en-US" sz="1200" b="1" dirty="0">
                <a:solidFill>
                  <a:schemeClr val="bg1"/>
                </a:solidFill>
                <a:latin typeface="+mn-lt"/>
              </a:rPr>
              <a:t> that have expressed an interest in pursuing possible hires through RWA. LMFs  in these areas are to set up initial meetings with unit managers and identify job opportunities. From there LMFs s</a:t>
            </a:r>
            <a:r>
              <a:rPr lang="en-US" sz="1200" b="1" dirty="0">
                <a:solidFill>
                  <a:schemeClr val="bg1"/>
                </a:solidFill>
              </a:rPr>
              <a:t>hare job opportunities as they arise with agency partners who will determine qualified candidates. Applications are then forwarded to the appropriate unit locations</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82</a:t>
            </a:fld>
            <a:endParaRPr lang="en-US"/>
          </a:p>
        </p:txBody>
      </p:sp>
    </p:spTree>
    <p:extLst>
      <p:ext uri="{BB962C8B-B14F-4D97-AF65-F5344CB8AC3E}">
        <p14:creationId xmlns:p14="http://schemas.microsoft.com/office/powerpoint/2010/main" val="35865959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PRESENTER: DON</a:t>
            </a:r>
          </a:p>
          <a:p>
            <a:pPr algn="l"/>
            <a:endParaRPr lang="en-CA" b="1" dirty="0"/>
          </a:p>
          <a:p>
            <a:pPr algn="l"/>
            <a:r>
              <a:rPr lang="en-CA" b="1" dirty="0"/>
              <a:t>Value Village, a Savers brand, is a for-profit, global thrift retailer offering great quality, gently used clothing, accessories and household goods. Their business model of purchasing, reselling and recycling gives communities a smart way to shop and keeps more than 650 million pounds of used goods from landfills each year. They also help more than 120 </a:t>
            </a:r>
            <a:r>
              <a:rPr lang="en-CA" b="1" dirty="0" err="1"/>
              <a:t>nonprofit</a:t>
            </a:r>
            <a:r>
              <a:rPr lang="en-CA" b="1" dirty="0"/>
              <a:t> organizations by paying them for donated goods, which supports vital community programs and services. All in all, Value Village operates over 330 locations and have 20,000 employees in Canada, the United States and Australia.</a:t>
            </a:r>
            <a:endParaRPr lang="en-US" b="1"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83</a:t>
            </a:fld>
            <a:endParaRPr lang="en-US"/>
          </a:p>
        </p:txBody>
      </p:sp>
    </p:spTree>
    <p:extLst>
      <p:ext uri="{BB962C8B-B14F-4D97-AF65-F5344CB8AC3E}">
        <p14:creationId xmlns:p14="http://schemas.microsoft.com/office/powerpoint/2010/main" val="3212840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Partnership began as a  Pilot project involving 22 stores in NL, NB, PEI, Ontario, Saskatchewan, Manitoba and Alberta.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Rather than expand the pilot to other areas or more stores the decision was made by Value Village Corporate to open up the partnership with RWA to any and all stores that were interested. Value Village promotes the RWA partnership internally and as various store locations express an interest in recruiting via RWA, these store managers contact Corporate who then in turn contact RWA, and RWA staff then meet with the store manager and explore job opportunities.</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84</a:t>
            </a:fld>
            <a:endParaRPr lang="en-US"/>
          </a:p>
        </p:txBody>
      </p:sp>
    </p:spTree>
    <p:extLst>
      <p:ext uri="{BB962C8B-B14F-4D97-AF65-F5344CB8AC3E}">
        <p14:creationId xmlns:p14="http://schemas.microsoft.com/office/powerpoint/2010/main" val="15229823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PRESENTER: DON</a:t>
            </a:r>
          </a:p>
          <a:p>
            <a:pPr marL="0" indent="0">
              <a:buFont typeface="+mj-lt"/>
              <a:buNone/>
            </a:pPr>
            <a:endParaRPr lang="en-US" sz="1200" b="1" dirty="0">
              <a:solidFill>
                <a:schemeClr val="bg1"/>
              </a:solidFill>
            </a:endParaRPr>
          </a:p>
          <a:p>
            <a:pPr marL="342900" indent="-342900">
              <a:buFont typeface="+mj-lt"/>
              <a:buAutoNum type="arabicPeriod"/>
            </a:pPr>
            <a:r>
              <a:rPr lang="en-US" sz="1200" b="1" dirty="0">
                <a:solidFill>
                  <a:schemeClr val="bg1"/>
                </a:solidFill>
              </a:rPr>
              <a:t>Store locations do not have regular hiring cycles thus requiring regular contact to ensure RWA is able to bring forward candidates when needed</a:t>
            </a:r>
          </a:p>
          <a:p>
            <a:pPr marL="342900" indent="-342900">
              <a:buFont typeface="+mj-lt"/>
              <a:buAutoNum type="arabicPeriod"/>
            </a:pPr>
            <a:r>
              <a:rPr lang="en-US" sz="1200" b="1" dirty="0">
                <a:solidFill>
                  <a:schemeClr val="bg1"/>
                </a:solidFill>
                <a:latin typeface="+mn-lt"/>
              </a:rPr>
              <a:t>LMF </a:t>
            </a:r>
            <a:r>
              <a:rPr lang="en-US" sz="1200" b="1" dirty="0">
                <a:solidFill>
                  <a:schemeClr val="bg1"/>
                </a:solidFill>
              </a:rPr>
              <a:t>contacts local store managers, collects additional information regarding potential positions, vacancies, and expectations</a:t>
            </a:r>
          </a:p>
          <a:p>
            <a:pPr marL="342900" indent="-342900">
              <a:buFont typeface="+mj-lt"/>
              <a:buAutoNum type="arabicPeriod"/>
            </a:pPr>
            <a:r>
              <a:rPr lang="en-US" sz="1200" b="1" dirty="0">
                <a:solidFill>
                  <a:schemeClr val="bg1"/>
                </a:solidFill>
              </a:rPr>
              <a:t>Share job opportunities with agency partners who will determine qualified candidates</a:t>
            </a:r>
          </a:p>
          <a:p>
            <a:pPr marL="342900" indent="-342900">
              <a:buFont typeface="+mj-lt"/>
              <a:buAutoNum type="arabicPeriod"/>
            </a:pPr>
            <a:r>
              <a:rPr lang="en-US" sz="1200" b="1" dirty="0">
                <a:solidFill>
                  <a:schemeClr val="bg1"/>
                </a:solidFill>
              </a:rPr>
              <a:t>Applications forwarded to appropriate store locations</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85</a:t>
            </a:fld>
            <a:endParaRPr lang="en-US"/>
          </a:p>
        </p:txBody>
      </p:sp>
    </p:spTree>
    <p:extLst>
      <p:ext uri="{BB962C8B-B14F-4D97-AF65-F5344CB8AC3E}">
        <p14:creationId xmlns:p14="http://schemas.microsoft.com/office/powerpoint/2010/main" val="19190157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PRESENTER: DON</a:t>
            </a:r>
          </a:p>
          <a:p>
            <a:pPr algn="l"/>
            <a:endParaRPr lang="en-US" b="1"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86</a:t>
            </a:fld>
            <a:endParaRPr lang="en-US"/>
          </a:p>
        </p:txBody>
      </p:sp>
    </p:spTree>
    <p:extLst>
      <p:ext uri="{BB962C8B-B14F-4D97-AF65-F5344CB8AC3E}">
        <p14:creationId xmlns:p14="http://schemas.microsoft.com/office/powerpoint/2010/main" val="1772144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87</a:t>
            </a:fld>
            <a:endParaRPr lang="en-US"/>
          </a:p>
        </p:txBody>
      </p:sp>
    </p:spTree>
    <p:extLst>
      <p:ext uri="{BB962C8B-B14F-4D97-AF65-F5344CB8AC3E}">
        <p14:creationId xmlns:p14="http://schemas.microsoft.com/office/powerpoint/2010/main" val="23309729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Purolator advertises its vacant positions for all its locations via its Recruitment and Onboarding Centre (ROC).  As part of its national partnership with RWA, Purolator has agreed to provide RWA with access to job postings via ROC. RWA (National Director) has been added as a user to the ROC. When Purolator adds a job posting to the ROC, an e mail alert will be generated and sent to RWA National. RWA National then forwards the posting to the appropriate RWA staff in the applicable community.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local RWA team member will share the posting with the applicable employment agency(</a:t>
            </a:r>
            <a:r>
              <a:rPr lang="en-CA" sz="1200" kern="1200" dirty="0" err="1">
                <a:solidFill>
                  <a:schemeClr val="tx1"/>
                </a:solidFill>
                <a:effectLst/>
                <a:latin typeface="+mn-lt"/>
                <a:ea typeface="+mn-ea"/>
                <a:cs typeface="+mn-cs"/>
              </a:rPr>
              <a:t>ies</a:t>
            </a:r>
            <a:r>
              <a:rPr lang="en-CA" sz="1200" kern="1200" dirty="0">
                <a:solidFill>
                  <a:schemeClr val="tx1"/>
                </a:solidFill>
                <a:effectLst/>
                <a:latin typeface="+mn-lt"/>
                <a:ea typeface="+mn-ea"/>
                <a:cs typeface="+mn-cs"/>
              </a:rPr>
              <a:t>) in that community and solicit applications from interested job seekers. These applications will be collected by the RWA team member and forwarded to RWA National asap. The application must contain the job seeker’s name, resume, and contact information (whether it be the job seeker or the agency). It should also be noted if the job seeker may require any screening/interview accommodations. This information will be uploaded to the ROC by RWA National. Collection, forwarding and uploading of applications must be completed within the timeframe of the job posting.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Once uploaded, the application (which has been identified as a RWA applicant) will be screened by the Purolator HR representative. An in-person interview with the Hiring Manager will then be held with any applicants who are screened in. Results of this are then shared with local Human Resources and a selection made.</a:t>
            </a:r>
          </a:p>
          <a:p>
            <a:endParaRPr lang="en-CA"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Purolator advertises its vacant positions for all its locations via its Recruitment and Onboarding Centre (ROC). </a:t>
            </a:r>
          </a:p>
          <a:p>
            <a:r>
              <a:rPr lang="en-CA" sz="1200" b="0" i="0" u="none" strike="noStrike" kern="1200" dirty="0">
                <a:solidFill>
                  <a:schemeClr val="tx1"/>
                </a:solidFill>
                <a:effectLst/>
                <a:latin typeface="+mn-lt"/>
                <a:ea typeface="+mn-ea"/>
                <a:cs typeface="+mn-cs"/>
              </a:rPr>
              <a:t> </a:t>
            </a:r>
          </a:p>
          <a:p>
            <a:r>
              <a:rPr lang="en-CA" sz="1200" b="0" i="0" u="none" strike="noStrike" kern="1200" dirty="0">
                <a:solidFill>
                  <a:schemeClr val="tx1"/>
                </a:solidFill>
                <a:effectLst/>
                <a:latin typeface="+mn-lt"/>
                <a:ea typeface="+mn-ea"/>
                <a:cs typeface="+mn-cs"/>
              </a:rPr>
              <a:t>As part of its national partnership with RWA, Purolator has agreed to provide RWA with access to job postings via ROC.</a:t>
            </a:r>
          </a:p>
          <a:p>
            <a:r>
              <a:rPr lang="en-CA" sz="1200" b="0" i="0" u="none" strike="noStrike" kern="1200" dirty="0">
                <a:solidFill>
                  <a:schemeClr val="tx1"/>
                </a:solidFill>
                <a:effectLst/>
                <a:latin typeface="+mn-lt"/>
                <a:ea typeface="+mn-ea"/>
                <a:cs typeface="+mn-cs"/>
              </a:rPr>
              <a:t> </a:t>
            </a:r>
          </a:p>
          <a:p>
            <a:r>
              <a:rPr lang="en-CA" sz="1200" b="0" i="0" u="none" strike="noStrike" kern="1200" dirty="0">
                <a:solidFill>
                  <a:schemeClr val="tx1"/>
                </a:solidFill>
                <a:effectLst/>
                <a:latin typeface="+mn-lt"/>
                <a:ea typeface="+mn-ea"/>
                <a:cs typeface="+mn-cs"/>
              </a:rPr>
              <a:t>RWA (National Director) has been added as a user to the ROC. When Purolator adds a job posting to the ROC, an e mail alert will be generated and sent to RWA National. RWA National will review the posting and forward it to the appropriate RWA staff in the applicable community. </a:t>
            </a:r>
          </a:p>
          <a:p>
            <a:r>
              <a:rPr lang="en-CA" sz="1200" b="0" i="0" u="none" strike="noStrike" kern="1200" dirty="0">
                <a:solidFill>
                  <a:schemeClr val="tx1"/>
                </a:solidFill>
                <a:effectLst/>
                <a:latin typeface="+mn-lt"/>
                <a:ea typeface="+mn-ea"/>
                <a:cs typeface="+mn-cs"/>
              </a:rPr>
              <a:t> </a:t>
            </a:r>
          </a:p>
          <a:p>
            <a:r>
              <a:rPr lang="en-CA" sz="1200" b="0" i="0" u="none" strike="noStrike" kern="1200" dirty="0">
                <a:solidFill>
                  <a:schemeClr val="tx1"/>
                </a:solidFill>
                <a:effectLst/>
                <a:latin typeface="+mn-lt"/>
                <a:ea typeface="+mn-ea"/>
                <a:cs typeface="+mn-cs"/>
              </a:rPr>
              <a:t>The local RWA team member will share the posting with the applicable employment agency(</a:t>
            </a:r>
            <a:r>
              <a:rPr lang="en-CA" sz="1200" b="0" i="0" u="none" strike="noStrike" kern="1200" dirty="0" err="1">
                <a:solidFill>
                  <a:schemeClr val="tx1"/>
                </a:solidFill>
                <a:effectLst/>
                <a:latin typeface="+mn-lt"/>
                <a:ea typeface="+mn-ea"/>
                <a:cs typeface="+mn-cs"/>
              </a:rPr>
              <a:t>ies</a:t>
            </a:r>
            <a:r>
              <a:rPr lang="en-CA" sz="1200" b="0" i="0" u="none" strike="noStrike" kern="1200" dirty="0">
                <a:solidFill>
                  <a:schemeClr val="tx1"/>
                </a:solidFill>
                <a:effectLst/>
                <a:latin typeface="+mn-lt"/>
                <a:ea typeface="+mn-ea"/>
                <a:cs typeface="+mn-cs"/>
              </a:rPr>
              <a:t>) in that community and solicit applications from interested job seekers. These applications will be collected by the RWA team member and forwarded to RWA National asap. The application must contain the job seeker’s name, resume, and contact information (whether it be the job seeker or the agency). It should also be noted if the job seeker may require any screening/interview accommodations. This information will be uploaded to the ROC by RWA National. Collection, forwarding and uploading of applications must be completed within the timeframe of the job posting.  </a:t>
            </a:r>
          </a:p>
          <a:p>
            <a:r>
              <a:rPr lang="en-CA" sz="1200" b="0" i="0" u="none" strike="noStrike" kern="1200" dirty="0">
                <a:solidFill>
                  <a:schemeClr val="tx1"/>
                </a:solidFill>
                <a:effectLst/>
                <a:latin typeface="+mn-lt"/>
                <a:ea typeface="+mn-ea"/>
                <a:cs typeface="+mn-cs"/>
              </a:rPr>
              <a:t> </a:t>
            </a:r>
          </a:p>
          <a:p>
            <a:r>
              <a:rPr lang="en-CA" sz="1200" b="0" i="0" u="none" strike="noStrike" kern="1200" dirty="0">
                <a:solidFill>
                  <a:schemeClr val="tx1"/>
                </a:solidFill>
                <a:effectLst/>
                <a:latin typeface="+mn-lt"/>
                <a:ea typeface="+mn-ea"/>
                <a:cs typeface="+mn-cs"/>
              </a:rPr>
              <a:t>Once uploaded, the application (which has been identified as a RWA applicant) will be screened by the Purolator HR representative. An in-person interview with the Hiring Manager will then be held with any applicants who are screened in. Results of this are then shared with local Human Resources and a selection made.</a:t>
            </a: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88</a:t>
            </a:fld>
            <a:endParaRPr lang="en-US"/>
          </a:p>
        </p:txBody>
      </p:sp>
    </p:spTree>
    <p:extLst>
      <p:ext uri="{BB962C8B-B14F-4D97-AF65-F5344CB8AC3E}">
        <p14:creationId xmlns:p14="http://schemas.microsoft.com/office/powerpoint/2010/main" val="26107497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Purolator advertises its vacant positions for all its locations via its Recruitment and Onboarding Centre (ROC).  As part of its national partnership with RWA, Purolator has agreed to provide RWA with access to job postings via ROC. RWA (National Director) has been added as a user to the ROC. When Purolator adds a job posting to the ROC, an e mail alert will be generated and sent to RWA National. RWA National then forwards the posting to the appropriate RWA staff in the applicable community.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local RWA team member will share the posting with the applicable employment agency(</a:t>
            </a:r>
            <a:r>
              <a:rPr lang="en-CA" sz="1200" kern="1200" dirty="0" err="1">
                <a:solidFill>
                  <a:schemeClr val="tx1"/>
                </a:solidFill>
                <a:effectLst/>
                <a:latin typeface="+mn-lt"/>
                <a:ea typeface="+mn-ea"/>
                <a:cs typeface="+mn-cs"/>
              </a:rPr>
              <a:t>ies</a:t>
            </a:r>
            <a:r>
              <a:rPr lang="en-CA" sz="1200" kern="1200" dirty="0">
                <a:solidFill>
                  <a:schemeClr val="tx1"/>
                </a:solidFill>
                <a:effectLst/>
                <a:latin typeface="+mn-lt"/>
                <a:ea typeface="+mn-ea"/>
                <a:cs typeface="+mn-cs"/>
              </a:rPr>
              <a:t>) in that community and solicit applications from interested job seekers. These applications will be collected by the RWA team member and forwarded to RWA National asap. The application must contain the job seeker’s name, resume, and contact information (whether it be the job seeker or the agency). It should also be noted if the job seeker may require any screening/interview accommodations. This information will be uploaded to the ROC by RWA National. Collection, forwarding and uploading of applications must be completed within the timeframe of the job posting.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Once uploaded, the application (which has been identified as a RWA applicant) will be screened by the Purolator HR representative. An in-person interview with the Hiring Manager will then be held with any applicants who are screened in. Results of this are then shared with local Human Resources and a selection made.</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89</a:t>
            </a:fld>
            <a:endParaRPr lang="en-US"/>
          </a:p>
        </p:txBody>
      </p:sp>
    </p:spTree>
    <p:extLst>
      <p:ext uri="{BB962C8B-B14F-4D97-AF65-F5344CB8AC3E}">
        <p14:creationId xmlns:p14="http://schemas.microsoft.com/office/powerpoint/2010/main" val="909700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PRESENTER: DON</a:t>
            </a:r>
          </a:p>
          <a:p>
            <a:pPr algn="l"/>
            <a:endParaRPr lang="en-US" sz="1200" b="1" kern="1200" dirty="0">
              <a:solidFill>
                <a:schemeClr val="tx1"/>
              </a:solidFill>
              <a:effectLst/>
              <a:latin typeface="+mn-lt"/>
              <a:ea typeface="+mn-ea"/>
              <a:cs typeface="+mn-cs"/>
            </a:endParaRPr>
          </a:p>
          <a:p>
            <a:pPr algn="l"/>
            <a:r>
              <a:rPr lang="en-US" sz="1200" b="1" kern="1200" dirty="0">
                <a:solidFill>
                  <a:schemeClr val="tx1"/>
                </a:solidFill>
                <a:effectLst/>
                <a:latin typeface="+mn-lt"/>
                <a:ea typeface="+mn-ea"/>
                <a:cs typeface="+mn-cs"/>
              </a:rPr>
              <a:t>Holloway Lodging Corporation</a:t>
            </a:r>
            <a:r>
              <a:rPr lang="en-US" sz="1200" kern="1200" dirty="0">
                <a:solidFill>
                  <a:schemeClr val="tx1"/>
                </a:solidFill>
                <a:effectLst/>
                <a:latin typeface="+mn-lt"/>
                <a:ea typeface="+mn-ea"/>
                <a:cs typeface="+mn-cs"/>
              </a:rPr>
              <a:t> - owns and/or operates select and limited service hotels in secondary, tertiary and suburban markets across Canada.</a:t>
            </a:r>
            <a:r>
              <a:rPr lang="en-CA" dirty="0">
                <a:effectLst/>
              </a:rPr>
              <a:t> </a:t>
            </a:r>
          </a:p>
          <a:p>
            <a:pPr algn="l"/>
            <a:endParaRPr lang="en-CA" b="1"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RWA partnership exists with 36 hotels in British Columbia, Alberta, Yukon, Northwest Territories, Ontario, New Brunswick, Nova Scotia and Newfoundland and Labrador. </a:t>
            </a:r>
            <a:endParaRPr lang="en-CA" sz="1200" kern="1200" dirty="0">
              <a:solidFill>
                <a:schemeClr val="tx1"/>
              </a:solidFill>
              <a:effectLst/>
              <a:latin typeface="+mn-lt"/>
              <a:ea typeface="+mn-ea"/>
              <a:cs typeface="+mn-cs"/>
            </a:endParaRPr>
          </a:p>
          <a:p>
            <a:pPr algn="l"/>
            <a:endParaRPr lang="en-US" b="1"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90</a:t>
            </a:fld>
            <a:endParaRPr lang="en-US"/>
          </a:p>
        </p:txBody>
      </p:sp>
    </p:spTree>
    <p:extLst>
      <p:ext uri="{BB962C8B-B14F-4D97-AF65-F5344CB8AC3E}">
        <p14:creationId xmlns:p14="http://schemas.microsoft.com/office/powerpoint/2010/main" val="43010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dirty="0"/>
              <a:t>PRESENTER: DON</a:t>
            </a:r>
          </a:p>
          <a:p>
            <a:pPr algn="just"/>
            <a:endParaRPr lang="en-US" dirty="0">
              <a:cs typeface="Calibri"/>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10</a:t>
            </a:fld>
            <a:endParaRPr lang="en-US"/>
          </a:p>
        </p:txBody>
      </p:sp>
    </p:spTree>
    <p:extLst>
      <p:ext uri="{BB962C8B-B14F-4D97-AF65-F5344CB8AC3E}">
        <p14:creationId xmlns:p14="http://schemas.microsoft.com/office/powerpoint/2010/main" val="16369791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PRESENTER: DON</a:t>
            </a:r>
          </a:p>
        </p:txBody>
      </p:sp>
      <p:sp>
        <p:nvSpPr>
          <p:cNvPr id="4" name="Slide Number Placeholder 3"/>
          <p:cNvSpPr>
            <a:spLocks noGrp="1"/>
          </p:cNvSpPr>
          <p:nvPr>
            <p:ph type="sldNum" sz="quarter" idx="10"/>
          </p:nvPr>
        </p:nvSpPr>
        <p:spPr/>
        <p:txBody>
          <a:bodyPr/>
          <a:lstStyle/>
          <a:p>
            <a:fld id="{9DDA927C-81DF-574B-B20C-8DC8F4F7510D}" type="slidenum">
              <a:rPr lang="en-US" smtClean="0"/>
              <a:pPr/>
              <a:t>91</a:t>
            </a:fld>
            <a:endParaRPr lang="en-US"/>
          </a:p>
        </p:txBody>
      </p:sp>
    </p:spTree>
    <p:extLst>
      <p:ext uri="{BB962C8B-B14F-4D97-AF65-F5344CB8AC3E}">
        <p14:creationId xmlns:p14="http://schemas.microsoft.com/office/powerpoint/2010/main" val="2750144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meet with hotel managers and provide further explanation of RWA, supports etc. that can be provided, and gather information as to types of jobs currently available or anticipated.</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contact employment agency in each community to ensure that they can respond to potential job opportunities.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Meeting arranged between hotel manager and local employment agency</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Ongoing contact maintained with both manager and employment agency</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locations do not have regular ‘hiring cycles’ so maintain regular contact with these locations to ensure that RWA can potentially benefit from job opportunities as they arise at each site.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92</a:t>
            </a:fld>
            <a:endParaRPr lang="en-US"/>
          </a:p>
        </p:txBody>
      </p:sp>
    </p:spTree>
    <p:extLst>
      <p:ext uri="{BB962C8B-B14F-4D97-AF65-F5344CB8AC3E}">
        <p14:creationId xmlns:p14="http://schemas.microsoft.com/office/powerpoint/2010/main" val="36205967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PRESENTER: DON</a:t>
            </a:r>
          </a:p>
          <a:p>
            <a:pPr algn="l"/>
            <a:endParaRPr lang="en-US" sz="1200" b="1" kern="1200" dirty="0">
              <a:solidFill>
                <a:schemeClr val="tx1"/>
              </a:solidFill>
              <a:effectLst/>
              <a:latin typeface="+mn-lt"/>
              <a:ea typeface="+mn-ea"/>
              <a:cs typeface="+mn-cs"/>
            </a:endParaRPr>
          </a:p>
          <a:p>
            <a:pPr algn="l"/>
            <a:endParaRPr lang="en-US" b="1"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93</a:t>
            </a:fld>
            <a:endParaRPr lang="en-US"/>
          </a:p>
        </p:txBody>
      </p:sp>
    </p:spTree>
    <p:extLst>
      <p:ext uri="{BB962C8B-B14F-4D97-AF65-F5344CB8AC3E}">
        <p14:creationId xmlns:p14="http://schemas.microsoft.com/office/powerpoint/2010/main" val="40861435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PRESENTER: DON</a:t>
            </a:r>
          </a:p>
          <a:p>
            <a:endParaRPr lang="en-US" dirty="0">
              <a:latin typeface="Century Gothic" panose="020B0502020202020204" pitchFamily="34" charset="0"/>
            </a:endParaRPr>
          </a:p>
          <a:p>
            <a:r>
              <a:rPr lang="en-CA" sz="1200" b="0" i="0" u="none" strike="noStrike" kern="1200" dirty="0">
                <a:solidFill>
                  <a:schemeClr val="tx1"/>
                </a:solidFill>
                <a:effectLst/>
                <a:latin typeface="+mn-lt"/>
                <a:ea typeface="+mn-ea"/>
                <a:cs typeface="+mn-cs"/>
              </a:rPr>
              <a:t>Ready Willing and Able is pleased to announce the establishment of a national employer partnership with PepsiCo Canada. The relationship between PepsiCo and RWA began in 2017 within a limited number of selected locations. The success of this initial relationship has now led to the establishment of the national partnership which will see RWA responding to  employment opportunities in PepsiCo facilities across Canada.  </a:t>
            </a:r>
          </a:p>
          <a:p>
            <a:r>
              <a:rPr lang="en-CA" sz="1200" b="0" i="0" u="none" strike="noStrike" kern="1200" dirty="0">
                <a:solidFill>
                  <a:schemeClr val="tx1"/>
                </a:solidFill>
                <a:effectLst/>
                <a:latin typeface="+mn-lt"/>
                <a:ea typeface="+mn-ea"/>
                <a:cs typeface="+mn-cs"/>
              </a:rPr>
              <a:t> </a:t>
            </a:r>
          </a:p>
          <a:p>
            <a:r>
              <a:rPr lang="en-CA" sz="1200" b="0" i="0" u="none" strike="noStrike" kern="1200" dirty="0">
                <a:solidFill>
                  <a:schemeClr val="tx1"/>
                </a:solidFill>
                <a:effectLst/>
                <a:latin typeface="+mn-lt"/>
                <a:ea typeface="+mn-ea"/>
                <a:cs typeface="+mn-cs"/>
              </a:rPr>
              <a:t>PepsiCo Canada is organized into two business units.  PepsiCo Foods Canada includes the Frito Lay Canada and Quaker businesses.  PepsiCo Beverages Canada includes the Pepsi, Gatorade and Tropicana businesses.  The company employs over 10,000 Canadians with sales, manufacturing and distribution facilities from coast to coast.  For more information, please visit </a:t>
            </a:r>
            <a:r>
              <a:rPr lang="en-CA" sz="1200" b="0" i="0" u="sng" strike="noStrike" kern="1200" dirty="0">
                <a:solidFill>
                  <a:schemeClr val="tx1"/>
                </a:solidFill>
                <a:effectLst/>
                <a:latin typeface="+mn-lt"/>
                <a:ea typeface="+mn-ea"/>
                <a:cs typeface="+mn-cs"/>
                <a:hlinkClick r:id="rId3"/>
              </a:rPr>
              <a:t>www.pepsico.ca</a:t>
            </a:r>
            <a:r>
              <a:rPr lang="en-CA" sz="1200" b="0" i="0" u="none" strike="noStrike" kern="1200" dirty="0">
                <a:solidFill>
                  <a:schemeClr val="tx1"/>
                </a:solidFill>
                <a:effectLst/>
                <a:latin typeface="+mn-lt"/>
                <a:ea typeface="+mn-ea"/>
                <a:cs typeface="+mn-cs"/>
              </a:rPr>
              <a:t>.</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94</a:t>
            </a:fld>
            <a:endParaRPr lang="en-US"/>
          </a:p>
        </p:txBody>
      </p:sp>
    </p:spTree>
    <p:extLst>
      <p:ext uri="{BB962C8B-B14F-4D97-AF65-F5344CB8AC3E}">
        <p14:creationId xmlns:p14="http://schemas.microsoft.com/office/powerpoint/2010/main" val="29470567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PRESENTER: DON</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DA927C-81DF-574B-B20C-8DC8F4F7510D}" type="slidenum">
              <a:rPr lang="en-US" smtClean="0"/>
              <a:pPr/>
              <a:t>95</a:t>
            </a:fld>
            <a:endParaRPr lang="en-US"/>
          </a:p>
        </p:txBody>
      </p:sp>
    </p:spTree>
    <p:extLst>
      <p:ext uri="{BB962C8B-B14F-4D97-AF65-F5344CB8AC3E}">
        <p14:creationId xmlns:p14="http://schemas.microsoft.com/office/powerpoint/2010/main" val="27638392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RADHA</a:t>
            </a:r>
          </a:p>
        </p:txBody>
      </p:sp>
      <p:sp>
        <p:nvSpPr>
          <p:cNvPr id="4" name="Slide Number Placeholder 3"/>
          <p:cNvSpPr>
            <a:spLocks noGrp="1"/>
          </p:cNvSpPr>
          <p:nvPr>
            <p:ph type="sldNum" sz="quarter" idx="5"/>
          </p:nvPr>
        </p:nvSpPr>
        <p:spPr/>
        <p:txBody>
          <a:bodyPr/>
          <a:lstStyle/>
          <a:p>
            <a:fld id="{9DDA927C-81DF-574B-B20C-8DC8F4F7510D}" type="slidenum">
              <a:rPr lang="en-US" smtClean="0"/>
              <a:pPr/>
              <a:t>96</a:t>
            </a:fld>
            <a:endParaRPr lang="en-US"/>
          </a:p>
        </p:txBody>
      </p:sp>
    </p:spTree>
    <p:extLst>
      <p:ext uri="{BB962C8B-B14F-4D97-AF65-F5344CB8AC3E}">
        <p14:creationId xmlns:p14="http://schemas.microsoft.com/office/powerpoint/2010/main" val="28229438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RWA has worked with </a:t>
            </a:r>
            <a:r>
              <a:rPr lang="en-CA" sz="1200" kern="1200" dirty="0" err="1">
                <a:solidFill>
                  <a:schemeClr val="tx1"/>
                </a:solidFill>
                <a:effectLst/>
                <a:latin typeface="+mn-lt"/>
                <a:ea typeface="+mn-ea"/>
                <a:cs typeface="+mn-cs"/>
              </a:rPr>
              <a:t>Lashbrook</a:t>
            </a:r>
            <a:r>
              <a:rPr lang="en-CA" sz="1200" kern="1200" dirty="0">
                <a:solidFill>
                  <a:schemeClr val="tx1"/>
                </a:solidFill>
                <a:effectLst/>
                <a:latin typeface="+mn-lt"/>
                <a:ea typeface="+mn-ea"/>
                <a:cs typeface="+mn-cs"/>
              </a:rPr>
              <a:t> Communications to develop a comprehensive set of promotional materials and resources to support generating employer demand. You’ll note that all of our materials are employer/business focused – this is our target audience. It is not job seekers, it is not other agencies, it is employers.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Web badges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latin typeface="+mn-lt"/>
                <a:ea typeface="+mn-ea"/>
                <a:cs typeface="+mn-cs"/>
              </a:rPr>
              <a:t>A series of 3 “web badges” are available for (1) employers who have hired through RWA; (2) our community employment partners; and (3) to our host organizations (P/T ACL and CASDA members) or any supportive community organization who wishes to promote RWA via their website.   </a:t>
            </a:r>
            <a:r>
              <a:rPr lang="en-CA" sz="1200" b="1" kern="1200" dirty="0">
                <a:solidFill>
                  <a:schemeClr val="tx1"/>
                </a:solidFill>
                <a:latin typeface="+mn-lt"/>
                <a:ea typeface="+mn-ea"/>
                <a:cs typeface="+mn-cs"/>
              </a:rPr>
              <a:t>*See Relevant Resources “How to post web badge”</a:t>
            </a:r>
            <a:endParaRPr lang="en-CA"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97</a:t>
            </a:fld>
            <a:endParaRPr lang="en-US"/>
          </a:p>
        </p:txBody>
      </p:sp>
    </p:spTree>
    <p:extLst>
      <p:ext uri="{BB962C8B-B14F-4D97-AF65-F5344CB8AC3E}">
        <p14:creationId xmlns:p14="http://schemas.microsoft.com/office/powerpoint/2010/main" val="22723473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PRESENTER: RADHA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DA927C-81DF-574B-B20C-8DC8F4F7510D}" type="slidenum">
              <a:rPr lang="en-US" smtClean="0"/>
              <a:pPr/>
              <a:t>98</a:t>
            </a:fld>
            <a:endParaRPr lang="en-US"/>
          </a:p>
        </p:txBody>
      </p:sp>
    </p:spTree>
    <p:extLst>
      <p:ext uri="{BB962C8B-B14F-4D97-AF65-F5344CB8AC3E}">
        <p14:creationId xmlns:p14="http://schemas.microsoft.com/office/powerpoint/2010/main" val="24605896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PRESENTER: RADHA</a:t>
            </a:r>
          </a:p>
          <a:p>
            <a:endParaRPr lang="en-US" dirty="0"/>
          </a:p>
        </p:txBody>
      </p:sp>
      <p:sp>
        <p:nvSpPr>
          <p:cNvPr id="4" name="Slide Number Placeholder 3"/>
          <p:cNvSpPr>
            <a:spLocks noGrp="1"/>
          </p:cNvSpPr>
          <p:nvPr>
            <p:ph type="sldNum" sz="quarter" idx="5"/>
          </p:nvPr>
        </p:nvSpPr>
        <p:spPr/>
        <p:txBody>
          <a:bodyPr/>
          <a:lstStyle/>
          <a:p>
            <a:fld id="{9DDA927C-81DF-574B-B20C-8DC8F4F7510D}" type="slidenum">
              <a:rPr lang="en-US" smtClean="0"/>
              <a:pPr/>
              <a:t>99</a:t>
            </a:fld>
            <a:endParaRPr lang="en-US"/>
          </a:p>
        </p:txBody>
      </p:sp>
    </p:spTree>
    <p:extLst>
      <p:ext uri="{BB962C8B-B14F-4D97-AF65-F5344CB8AC3E}">
        <p14:creationId xmlns:p14="http://schemas.microsoft.com/office/powerpoint/2010/main" val="11219625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RADHA</a:t>
            </a:r>
          </a:p>
        </p:txBody>
      </p:sp>
      <p:sp>
        <p:nvSpPr>
          <p:cNvPr id="4" name="Slide Number Placeholder 3"/>
          <p:cNvSpPr>
            <a:spLocks noGrp="1"/>
          </p:cNvSpPr>
          <p:nvPr>
            <p:ph type="sldNum" sz="quarter" idx="10"/>
          </p:nvPr>
        </p:nvSpPr>
        <p:spPr/>
        <p:txBody>
          <a:bodyPr/>
          <a:lstStyle/>
          <a:p>
            <a:fld id="{9DDA927C-81DF-574B-B20C-8DC8F4F7510D}" type="slidenum">
              <a:rPr lang="en-US" smtClean="0"/>
              <a:pPr/>
              <a:t>100</a:t>
            </a:fld>
            <a:endParaRPr lang="en-US"/>
          </a:p>
        </p:txBody>
      </p:sp>
    </p:spTree>
    <p:extLst>
      <p:ext uri="{BB962C8B-B14F-4D97-AF65-F5344CB8AC3E}">
        <p14:creationId xmlns:p14="http://schemas.microsoft.com/office/powerpoint/2010/main" val="1865135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Slide with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16"/>
          <p:cNvSpPr>
            <a:spLocks noGrp="1"/>
          </p:cNvSpPr>
          <p:nvPr>
            <p:ph type="body" sz="quarter" idx="13" hasCustomPrompt="1"/>
          </p:nvPr>
        </p:nvSpPr>
        <p:spPr>
          <a:xfrm>
            <a:off x="2952000" y="3733800"/>
            <a:ext cx="5125200" cy="358800"/>
          </a:xfrm>
          <a:solidFill>
            <a:srgbClr val="FFF200"/>
          </a:solidFill>
        </p:spPr>
        <p:txBody>
          <a:bodyPr tIns="0" bIns="0" anchor="ctr" anchorCtr="0">
            <a:noAutofit/>
          </a:bodyPr>
          <a:lstStyle>
            <a:lvl1pPr marL="0" indent="0" algn="l">
              <a:buNone/>
              <a:defRPr sz="2400" b="1" i="0" cap="all" baseline="0"/>
            </a:lvl1pPr>
          </a:lstStyle>
          <a:p>
            <a:pPr lvl="0"/>
            <a:r>
              <a:rPr lang="en-US" dirty="0"/>
              <a:t>Sub Header Goes Here full</a:t>
            </a:r>
          </a:p>
        </p:txBody>
      </p:sp>
      <p:sp>
        <p:nvSpPr>
          <p:cNvPr id="6" name="Title Placeholder 7"/>
          <p:cNvSpPr>
            <a:spLocks noGrp="1"/>
          </p:cNvSpPr>
          <p:nvPr>
            <p:ph type="title" hasCustomPrompt="1"/>
          </p:nvPr>
        </p:nvSpPr>
        <p:spPr>
          <a:xfrm>
            <a:off x="2819400" y="2286000"/>
            <a:ext cx="5638800" cy="1371600"/>
          </a:xfrm>
          <a:prstGeom prst="rect">
            <a:avLst/>
          </a:prstGeom>
        </p:spPr>
        <p:txBody>
          <a:bodyPr vert="horz" lIns="91440" tIns="45720" rIns="91440" bIns="45720" rtlCol="0" anchor="ctr">
            <a:noAutofit/>
          </a:bodyPr>
          <a:lstStyle>
            <a:lvl1pPr algn="l">
              <a:defRPr sz="4400"/>
            </a:lvl1pPr>
          </a:lstStyle>
          <a:p>
            <a:r>
              <a:rPr lang="en-US" dirty="0"/>
              <a:t>Header goes here</a:t>
            </a:r>
            <a:br>
              <a:rPr lang="en-US" dirty="0"/>
            </a:br>
            <a:r>
              <a:rPr lang="en-US" dirty="0"/>
              <a:t>header goes here</a:t>
            </a:r>
          </a:p>
        </p:txBody>
      </p:sp>
    </p:spTree>
    <p:extLst>
      <p:ext uri="{BB962C8B-B14F-4D97-AF65-F5344CB8AC3E}">
        <p14:creationId xmlns:p14="http://schemas.microsoft.com/office/powerpoint/2010/main" val="7622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Slide with Yellow Bar">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12"/>
          <p:cNvSpPr>
            <a:spLocks noGrp="1"/>
          </p:cNvSpPr>
          <p:nvPr>
            <p:ph type="pic" sz="quarter" idx="12" hasCustomPrompt="1"/>
          </p:nvPr>
        </p:nvSpPr>
        <p:spPr>
          <a:xfrm>
            <a:off x="5638800" y="1524000"/>
            <a:ext cx="2971800" cy="4191000"/>
          </a:xfrm>
          <a:prstGeom prst="rect">
            <a:avLst/>
          </a:prstGeom>
          <a:solidFill>
            <a:schemeClr val="tx1">
              <a:alpha val="10000"/>
            </a:schemeClr>
          </a:solidFill>
        </p:spPr>
        <p:txBody>
          <a:bodyPr vert="horz" anchor="ctr"/>
          <a:lstStyle>
            <a:lvl1pPr marL="0" indent="0" algn="ctr">
              <a:buNone/>
              <a:defRPr b="0" i="0">
                <a:solidFill>
                  <a:schemeClr val="tx1"/>
                </a:solidFill>
                <a:latin typeface="Century Gothic"/>
                <a:cs typeface="Century Gothic"/>
              </a:defRPr>
            </a:lvl1pPr>
          </a:lstStyle>
          <a:p>
            <a:r>
              <a:rPr lang="en-US" dirty="0"/>
              <a:t>Insert Photo Here</a:t>
            </a:r>
          </a:p>
        </p:txBody>
      </p:sp>
      <p:sp>
        <p:nvSpPr>
          <p:cNvPr id="4" name="Text Placeholder 5"/>
          <p:cNvSpPr>
            <a:spLocks noGrp="1"/>
          </p:cNvSpPr>
          <p:nvPr>
            <p:ph type="body" sz="quarter" idx="10" hasCustomPrompt="1"/>
          </p:nvPr>
        </p:nvSpPr>
        <p:spPr>
          <a:xfrm>
            <a:off x="152400" y="304800"/>
            <a:ext cx="8839200" cy="685800"/>
          </a:xfrm>
          <a:prstGeom prst="rect">
            <a:avLst/>
          </a:prstGeom>
        </p:spPr>
        <p:txBody>
          <a:bodyPr vert="horz"/>
          <a:lstStyle>
            <a:lvl1pPr marL="0" indent="0" algn="ctr">
              <a:buNone/>
              <a:defRPr sz="4000" b="1" i="0" cap="all" baseline="0">
                <a:solidFill>
                  <a:srgbClr val="000000"/>
                </a:solidFill>
                <a:latin typeface="Century Gothic"/>
                <a:cs typeface="Century Gothic"/>
              </a:defRPr>
            </a:lvl1pPr>
          </a:lstStyle>
          <a:p>
            <a:pPr lvl="0"/>
            <a:r>
              <a:rPr lang="en-US" dirty="0"/>
              <a:t>Header Goes Here</a:t>
            </a:r>
          </a:p>
        </p:txBody>
      </p:sp>
      <p:sp>
        <p:nvSpPr>
          <p:cNvPr id="5" name="Text Placeholder 10"/>
          <p:cNvSpPr>
            <a:spLocks noGrp="1"/>
          </p:cNvSpPr>
          <p:nvPr>
            <p:ph type="body" sz="quarter" idx="11" hasCustomPrompt="1"/>
          </p:nvPr>
        </p:nvSpPr>
        <p:spPr>
          <a:xfrm>
            <a:off x="685800" y="1524000"/>
            <a:ext cx="4572000" cy="35814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Tree>
    <p:extLst>
      <p:ext uri="{BB962C8B-B14F-4D97-AF65-F5344CB8AC3E}">
        <p14:creationId xmlns:p14="http://schemas.microsoft.com/office/powerpoint/2010/main" val="362920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B43AD-0635-544B-A473-F4015A0EF7C1}" type="datetimeFigureOut">
              <a:rPr lang="en-US" smtClean="0"/>
              <a:t>6/5/2020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D0539AB-FA43-2847-A654-6BC93BA1D573}" type="slidenum">
              <a:rPr lang="en-US" smtClean="0"/>
              <a:t>‹#›</a:t>
            </a:fld>
            <a:endParaRPr lang="en-US"/>
          </a:p>
        </p:txBody>
      </p:sp>
    </p:spTree>
    <p:extLst>
      <p:ext uri="{BB962C8B-B14F-4D97-AF65-F5344CB8AC3E}">
        <p14:creationId xmlns:p14="http://schemas.microsoft.com/office/powerpoint/2010/main" val="836155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ya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16"/>
          <p:cNvSpPr>
            <a:spLocks noGrp="1"/>
          </p:cNvSpPr>
          <p:nvPr>
            <p:ph type="body" sz="quarter" idx="13" hasCustomPrompt="1"/>
          </p:nvPr>
        </p:nvSpPr>
        <p:spPr>
          <a:xfrm>
            <a:off x="685800" y="228600"/>
            <a:ext cx="7772400" cy="609600"/>
          </a:xfrm>
          <a:solidFill>
            <a:srgbClr val="FFF200"/>
          </a:solidFill>
        </p:spPr>
        <p:txBody>
          <a:bodyPr>
            <a:noAutofit/>
          </a:bodyPr>
          <a:lstStyle>
            <a:lvl1pPr marL="0" indent="0" algn="ctr">
              <a:buNone/>
              <a:defRPr sz="3200" b="1" i="0" cap="all" baseline="0"/>
            </a:lvl1pPr>
          </a:lstStyle>
          <a:p>
            <a:pPr lvl="0"/>
            <a:r>
              <a:rPr lang="en-US" dirty="0"/>
              <a:t>Header Goes Here</a:t>
            </a:r>
          </a:p>
        </p:txBody>
      </p:sp>
      <p:sp>
        <p:nvSpPr>
          <p:cNvPr id="3" name="Text Placeholder 10"/>
          <p:cNvSpPr>
            <a:spLocks noGrp="1"/>
          </p:cNvSpPr>
          <p:nvPr>
            <p:ph type="body" sz="quarter" idx="11" hasCustomPrompt="1"/>
          </p:nvPr>
        </p:nvSpPr>
        <p:spPr>
          <a:xfrm>
            <a:off x="685800" y="1066800"/>
            <a:ext cx="7772400" cy="35814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yan Slide with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16"/>
          <p:cNvSpPr>
            <a:spLocks noGrp="1"/>
          </p:cNvSpPr>
          <p:nvPr>
            <p:ph type="body" sz="quarter" idx="13" hasCustomPrompt="1"/>
          </p:nvPr>
        </p:nvSpPr>
        <p:spPr>
          <a:xfrm>
            <a:off x="685800" y="228600"/>
            <a:ext cx="7772400" cy="609600"/>
          </a:xfrm>
          <a:solidFill>
            <a:srgbClr val="FFF200"/>
          </a:solidFill>
        </p:spPr>
        <p:txBody>
          <a:bodyPr>
            <a:noAutofit/>
          </a:bodyPr>
          <a:lstStyle>
            <a:lvl1pPr marL="0" indent="0" algn="ctr">
              <a:buNone/>
              <a:defRPr sz="3200" b="1" i="0" cap="all" baseline="0"/>
            </a:lvl1pPr>
          </a:lstStyle>
          <a:p>
            <a:pPr lvl="0"/>
            <a:r>
              <a:rPr lang="en-US" dirty="0"/>
              <a:t>Header Goes Here</a:t>
            </a:r>
          </a:p>
        </p:txBody>
      </p:sp>
      <p:sp>
        <p:nvSpPr>
          <p:cNvPr id="3" name="Text Placeholder 10"/>
          <p:cNvSpPr>
            <a:spLocks noGrp="1"/>
          </p:cNvSpPr>
          <p:nvPr>
            <p:ph type="body" sz="quarter" idx="11" hasCustomPrompt="1"/>
          </p:nvPr>
        </p:nvSpPr>
        <p:spPr>
          <a:xfrm>
            <a:off x="685800" y="1066800"/>
            <a:ext cx="4724400" cy="44958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
        <p:nvSpPr>
          <p:cNvPr id="4" name="Picture Placeholder 12"/>
          <p:cNvSpPr>
            <a:spLocks noGrp="1"/>
          </p:cNvSpPr>
          <p:nvPr>
            <p:ph type="pic" sz="quarter" idx="12" hasCustomPrompt="1"/>
          </p:nvPr>
        </p:nvSpPr>
        <p:spPr>
          <a:xfrm>
            <a:off x="5638800" y="1066800"/>
            <a:ext cx="2971800" cy="4495800"/>
          </a:xfrm>
          <a:prstGeom prst="rect">
            <a:avLst/>
          </a:prstGeom>
          <a:solidFill>
            <a:schemeClr val="tx1">
              <a:alpha val="10000"/>
            </a:schemeClr>
          </a:solidFill>
        </p:spPr>
        <p:txBody>
          <a:bodyPr vert="horz" anchor="ctr"/>
          <a:lstStyle>
            <a:lvl1pPr marL="0" indent="0" algn="ctr">
              <a:buNone/>
              <a:defRPr b="0" i="0">
                <a:solidFill>
                  <a:schemeClr val="tx1"/>
                </a:solidFill>
                <a:latin typeface="Century Gothic"/>
                <a:cs typeface="Century Gothic"/>
              </a:defRPr>
            </a:lvl1pPr>
          </a:lstStyle>
          <a:p>
            <a:r>
              <a:rPr lang="en-US" dirty="0"/>
              <a:t>Insert Photo Here</a:t>
            </a:r>
          </a:p>
        </p:txBody>
      </p:sp>
    </p:spTree>
    <p:extLst>
      <p:ext uri="{BB962C8B-B14F-4D97-AF65-F5344CB8AC3E}">
        <p14:creationId xmlns:p14="http://schemas.microsoft.com/office/powerpoint/2010/main" val="4154531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genta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16"/>
          <p:cNvSpPr>
            <a:spLocks noGrp="1"/>
          </p:cNvSpPr>
          <p:nvPr>
            <p:ph type="body" sz="quarter" idx="13" hasCustomPrompt="1"/>
          </p:nvPr>
        </p:nvSpPr>
        <p:spPr>
          <a:xfrm>
            <a:off x="685800" y="228600"/>
            <a:ext cx="7772400" cy="609600"/>
          </a:xfrm>
          <a:solidFill>
            <a:srgbClr val="FFF200"/>
          </a:solidFill>
        </p:spPr>
        <p:txBody>
          <a:bodyPr>
            <a:noAutofit/>
          </a:bodyPr>
          <a:lstStyle>
            <a:lvl1pPr marL="0" indent="0" algn="ctr">
              <a:buNone/>
              <a:defRPr sz="3200" b="1" i="0" cap="all" baseline="0"/>
            </a:lvl1pPr>
          </a:lstStyle>
          <a:p>
            <a:pPr lvl="0"/>
            <a:r>
              <a:rPr lang="en-US" dirty="0"/>
              <a:t>Header Goes Here</a:t>
            </a:r>
          </a:p>
        </p:txBody>
      </p:sp>
      <p:sp>
        <p:nvSpPr>
          <p:cNvPr id="3" name="Text Placeholder 10"/>
          <p:cNvSpPr>
            <a:spLocks noGrp="1"/>
          </p:cNvSpPr>
          <p:nvPr>
            <p:ph type="body" sz="quarter" idx="11" hasCustomPrompt="1"/>
          </p:nvPr>
        </p:nvSpPr>
        <p:spPr>
          <a:xfrm>
            <a:off x="685800" y="1066800"/>
            <a:ext cx="7772400" cy="35814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Tree>
    <p:extLst>
      <p:ext uri="{BB962C8B-B14F-4D97-AF65-F5344CB8AC3E}">
        <p14:creationId xmlns:p14="http://schemas.microsoft.com/office/powerpoint/2010/main" val="383575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genta Slide with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16"/>
          <p:cNvSpPr>
            <a:spLocks noGrp="1"/>
          </p:cNvSpPr>
          <p:nvPr>
            <p:ph type="body" sz="quarter" idx="13" hasCustomPrompt="1"/>
          </p:nvPr>
        </p:nvSpPr>
        <p:spPr>
          <a:xfrm>
            <a:off x="685800" y="228600"/>
            <a:ext cx="7772400" cy="609600"/>
          </a:xfrm>
          <a:solidFill>
            <a:srgbClr val="FFF200"/>
          </a:solidFill>
        </p:spPr>
        <p:txBody>
          <a:bodyPr>
            <a:noAutofit/>
          </a:bodyPr>
          <a:lstStyle>
            <a:lvl1pPr marL="0" indent="0" algn="ctr">
              <a:buNone/>
              <a:defRPr sz="3200" b="1" i="0" cap="all" baseline="0"/>
            </a:lvl1pPr>
          </a:lstStyle>
          <a:p>
            <a:pPr lvl="0"/>
            <a:r>
              <a:rPr lang="en-US" dirty="0"/>
              <a:t>Header Goes Here</a:t>
            </a:r>
          </a:p>
        </p:txBody>
      </p:sp>
      <p:sp>
        <p:nvSpPr>
          <p:cNvPr id="3" name="Text Placeholder 10"/>
          <p:cNvSpPr>
            <a:spLocks noGrp="1"/>
          </p:cNvSpPr>
          <p:nvPr>
            <p:ph type="body" sz="quarter" idx="11" hasCustomPrompt="1"/>
          </p:nvPr>
        </p:nvSpPr>
        <p:spPr>
          <a:xfrm>
            <a:off x="685800" y="1066800"/>
            <a:ext cx="4724400" cy="44958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
        <p:nvSpPr>
          <p:cNvPr id="4" name="Picture Placeholder 12"/>
          <p:cNvSpPr>
            <a:spLocks noGrp="1"/>
          </p:cNvSpPr>
          <p:nvPr>
            <p:ph type="pic" sz="quarter" idx="12" hasCustomPrompt="1"/>
          </p:nvPr>
        </p:nvSpPr>
        <p:spPr>
          <a:xfrm>
            <a:off x="5638800" y="1066800"/>
            <a:ext cx="2971800" cy="4495800"/>
          </a:xfrm>
          <a:prstGeom prst="rect">
            <a:avLst/>
          </a:prstGeom>
          <a:solidFill>
            <a:schemeClr val="tx1">
              <a:alpha val="10000"/>
            </a:schemeClr>
          </a:solidFill>
        </p:spPr>
        <p:txBody>
          <a:bodyPr vert="horz" anchor="ctr"/>
          <a:lstStyle>
            <a:lvl1pPr marL="0" indent="0" algn="ctr">
              <a:buNone/>
              <a:defRPr b="0" i="0">
                <a:solidFill>
                  <a:schemeClr val="tx1"/>
                </a:solidFill>
                <a:latin typeface="Century Gothic"/>
                <a:cs typeface="Century Gothic"/>
              </a:defRPr>
            </a:lvl1pPr>
          </a:lstStyle>
          <a:p>
            <a:r>
              <a:rPr lang="en-US" dirty="0"/>
              <a:t>Insert Photo Here</a:t>
            </a:r>
          </a:p>
        </p:txBody>
      </p:sp>
    </p:spTree>
    <p:extLst>
      <p:ext uri="{BB962C8B-B14F-4D97-AF65-F5344CB8AC3E}">
        <p14:creationId xmlns:p14="http://schemas.microsoft.com/office/powerpoint/2010/main" val="92143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hite Slide with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16"/>
          <p:cNvSpPr>
            <a:spLocks noGrp="1"/>
          </p:cNvSpPr>
          <p:nvPr>
            <p:ph type="body" sz="quarter" idx="13" hasCustomPrompt="1"/>
          </p:nvPr>
        </p:nvSpPr>
        <p:spPr>
          <a:xfrm>
            <a:off x="4343400" y="228600"/>
            <a:ext cx="4114800" cy="609600"/>
          </a:xfrm>
          <a:solidFill>
            <a:srgbClr val="FFF200"/>
          </a:solidFill>
        </p:spPr>
        <p:txBody>
          <a:bodyPr>
            <a:noAutofit/>
          </a:bodyPr>
          <a:lstStyle>
            <a:lvl1pPr marL="0" indent="0" algn="ctr">
              <a:buNone/>
              <a:defRPr sz="3200" b="1" i="0" cap="all" baseline="0"/>
            </a:lvl1pPr>
          </a:lstStyle>
          <a:p>
            <a:pPr lvl="0"/>
            <a:r>
              <a:rPr lang="en-US" dirty="0"/>
              <a:t>Header Goes Here</a:t>
            </a:r>
          </a:p>
        </p:txBody>
      </p:sp>
      <p:sp>
        <p:nvSpPr>
          <p:cNvPr id="3" name="Text Placeholder 10"/>
          <p:cNvSpPr>
            <a:spLocks noGrp="1"/>
          </p:cNvSpPr>
          <p:nvPr>
            <p:ph type="body" sz="quarter" idx="11" hasCustomPrompt="1"/>
          </p:nvPr>
        </p:nvSpPr>
        <p:spPr>
          <a:xfrm>
            <a:off x="4419600" y="1066800"/>
            <a:ext cx="4038600" cy="44958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
        <p:nvSpPr>
          <p:cNvPr id="5" name="Picture Placeholder 12"/>
          <p:cNvSpPr>
            <a:spLocks noGrp="1"/>
          </p:cNvSpPr>
          <p:nvPr>
            <p:ph type="pic" sz="quarter" idx="12" hasCustomPrompt="1"/>
          </p:nvPr>
        </p:nvSpPr>
        <p:spPr>
          <a:xfrm>
            <a:off x="0" y="-25999"/>
            <a:ext cx="4191000" cy="6883999"/>
          </a:xfrm>
          <a:prstGeom prst="rect">
            <a:avLst/>
          </a:prstGeom>
          <a:solidFill>
            <a:schemeClr val="tx1">
              <a:alpha val="10000"/>
            </a:schemeClr>
          </a:solidFill>
        </p:spPr>
        <p:txBody>
          <a:bodyPr vert="horz" anchor="ctr"/>
          <a:lstStyle>
            <a:lvl1pPr marL="0" indent="0" algn="ctr">
              <a:buNone/>
              <a:defRPr b="0" i="0">
                <a:solidFill>
                  <a:schemeClr val="tx1"/>
                </a:solidFill>
                <a:latin typeface="Century Gothic"/>
                <a:cs typeface="Century Gothic"/>
              </a:defRPr>
            </a:lvl1pPr>
          </a:lstStyle>
          <a:p>
            <a:r>
              <a:rPr lang="en-US" dirty="0"/>
              <a:t>Insert Photo Here</a:t>
            </a:r>
          </a:p>
        </p:txBody>
      </p:sp>
    </p:spTree>
    <p:extLst>
      <p:ext uri="{BB962C8B-B14F-4D97-AF65-F5344CB8AC3E}">
        <p14:creationId xmlns:p14="http://schemas.microsoft.com/office/powerpoint/2010/main" val="210724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 with Photo_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Placeholder 16"/>
          <p:cNvSpPr>
            <a:spLocks noGrp="1"/>
          </p:cNvSpPr>
          <p:nvPr>
            <p:ph type="body" sz="quarter" idx="13" hasCustomPrompt="1"/>
          </p:nvPr>
        </p:nvSpPr>
        <p:spPr>
          <a:xfrm>
            <a:off x="4343400" y="457200"/>
            <a:ext cx="4114800" cy="609600"/>
          </a:xfrm>
          <a:solidFill>
            <a:srgbClr val="FFF200"/>
          </a:solidFill>
        </p:spPr>
        <p:txBody>
          <a:bodyPr>
            <a:noAutofit/>
          </a:bodyPr>
          <a:lstStyle>
            <a:lvl1pPr marL="0" indent="0" algn="ctr">
              <a:buNone/>
              <a:defRPr sz="3200" b="1" i="0" cap="all" baseline="0"/>
            </a:lvl1pPr>
          </a:lstStyle>
          <a:p>
            <a:pPr lvl="0"/>
            <a:r>
              <a:rPr lang="en-US" dirty="0"/>
              <a:t>Header Goes Here</a:t>
            </a:r>
          </a:p>
        </p:txBody>
      </p:sp>
      <p:sp>
        <p:nvSpPr>
          <p:cNvPr id="3" name="Text Placeholder 10"/>
          <p:cNvSpPr>
            <a:spLocks noGrp="1"/>
          </p:cNvSpPr>
          <p:nvPr>
            <p:ph type="body" sz="quarter" idx="11" hasCustomPrompt="1"/>
          </p:nvPr>
        </p:nvSpPr>
        <p:spPr>
          <a:xfrm>
            <a:off x="4419600" y="1295400"/>
            <a:ext cx="4038600" cy="44958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
        <p:nvSpPr>
          <p:cNvPr id="5" name="Picture Placeholder 12"/>
          <p:cNvSpPr>
            <a:spLocks noGrp="1"/>
          </p:cNvSpPr>
          <p:nvPr>
            <p:ph type="pic" sz="quarter" idx="12" hasCustomPrompt="1"/>
          </p:nvPr>
        </p:nvSpPr>
        <p:spPr>
          <a:xfrm>
            <a:off x="228600" y="457202"/>
            <a:ext cx="3962400" cy="6095999"/>
          </a:xfrm>
          <a:prstGeom prst="rect">
            <a:avLst/>
          </a:prstGeom>
          <a:solidFill>
            <a:schemeClr val="tx1">
              <a:alpha val="10000"/>
            </a:schemeClr>
          </a:solidFill>
        </p:spPr>
        <p:txBody>
          <a:bodyPr vert="horz" anchor="ctr"/>
          <a:lstStyle>
            <a:lvl1pPr marL="0" indent="0" algn="ctr">
              <a:buNone/>
              <a:defRPr b="0" i="0">
                <a:solidFill>
                  <a:schemeClr val="tx1"/>
                </a:solidFill>
                <a:latin typeface="Century Gothic"/>
                <a:cs typeface="Century Gothic"/>
              </a:defRPr>
            </a:lvl1pPr>
          </a:lstStyle>
          <a:p>
            <a:r>
              <a:rPr lang="en-US" dirty="0"/>
              <a:t>Insert Photo Here</a:t>
            </a:r>
          </a:p>
        </p:txBody>
      </p:sp>
    </p:spTree>
    <p:extLst>
      <p:ext uri="{BB962C8B-B14F-4D97-AF65-F5344CB8AC3E}">
        <p14:creationId xmlns:p14="http://schemas.microsoft.com/office/powerpoint/2010/main" val="113197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Slide with Large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Picture Placeholder 12"/>
          <p:cNvSpPr>
            <a:spLocks noGrp="1"/>
          </p:cNvSpPr>
          <p:nvPr>
            <p:ph type="pic" sz="quarter" idx="12" hasCustomPrompt="1"/>
          </p:nvPr>
        </p:nvSpPr>
        <p:spPr>
          <a:xfrm>
            <a:off x="0" y="-25999"/>
            <a:ext cx="9144000" cy="6198200"/>
          </a:xfrm>
          <a:prstGeom prst="rect">
            <a:avLst/>
          </a:prstGeom>
          <a:solidFill>
            <a:schemeClr val="tx1">
              <a:alpha val="10000"/>
            </a:schemeClr>
          </a:solidFill>
        </p:spPr>
        <p:txBody>
          <a:bodyPr vert="horz" anchor="ctr"/>
          <a:lstStyle>
            <a:lvl1pPr marL="0" indent="0" algn="ctr">
              <a:buNone/>
              <a:defRPr b="0" i="0">
                <a:solidFill>
                  <a:schemeClr val="tx1"/>
                </a:solidFill>
                <a:latin typeface="Century Gothic"/>
                <a:cs typeface="Century Gothic"/>
              </a:defRPr>
            </a:lvl1pPr>
          </a:lstStyle>
          <a:p>
            <a:r>
              <a:rPr lang="en-US" dirty="0"/>
              <a:t>Insert Photo Here</a:t>
            </a:r>
          </a:p>
        </p:txBody>
      </p:sp>
      <p:sp>
        <p:nvSpPr>
          <p:cNvPr id="2" name="Text Placeholder 16"/>
          <p:cNvSpPr>
            <a:spLocks noGrp="1"/>
          </p:cNvSpPr>
          <p:nvPr>
            <p:ph type="body" sz="quarter" idx="13" hasCustomPrompt="1"/>
          </p:nvPr>
        </p:nvSpPr>
        <p:spPr>
          <a:xfrm>
            <a:off x="4343400" y="228600"/>
            <a:ext cx="4114800" cy="609600"/>
          </a:xfrm>
          <a:noFill/>
        </p:spPr>
        <p:txBody>
          <a:bodyPr>
            <a:noAutofit/>
          </a:bodyPr>
          <a:lstStyle>
            <a:lvl1pPr marL="0" indent="0" algn="ctr">
              <a:buNone/>
              <a:defRPr sz="3200" b="1" i="0" cap="all" baseline="0"/>
            </a:lvl1pPr>
          </a:lstStyle>
          <a:p>
            <a:pPr lvl="0"/>
            <a:r>
              <a:rPr lang="en-US" dirty="0"/>
              <a:t>Header Goes Here</a:t>
            </a:r>
          </a:p>
        </p:txBody>
      </p:sp>
    </p:spTree>
    <p:extLst>
      <p:ext uri="{BB962C8B-B14F-4D97-AF65-F5344CB8AC3E}">
        <p14:creationId xmlns:p14="http://schemas.microsoft.com/office/powerpoint/2010/main" val="3058312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Slide with Photo_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685800" y="1371600"/>
            <a:ext cx="4572000" cy="3581400"/>
          </a:xfrm>
          <a:prstGeom prst="rect">
            <a:avLst/>
          </a:prstGeom>
        </p:spPr>
        <p:txBody>
          <a:bodyPr vert="horz">
            <a:norm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cs typeface="Century Gothic"/>
              </a:defRPr>
            </a:lvl1pPr>
            <a:lvl2pPr marL="742950" indent="-285750">
              <a:buFont typeface="Arial"/>
              <a:buChar char="•"/>
              <a:defRPr b="0" i="0">
                <a:solidFill>
                  <a:srgbClr val="3E647E"/>
                </a:solidFill>
                <a:latin typeface="Arial"/>
                <a:cs typeface="Arial"/>
              </a:defRPr>
            </a:lvl2pPr>
            <a:lvl3pPr marL="1200150" indent="-285750">
              <a:buFont typeface="Arial"/>
              <a:buChar char="•"/>
              <a:defRPr b="0" i="0">
                <a:solidFill>
                  <a:srgbClr val="3E647E"/>
                </a:solidFill>
                <a:latin typeface="Arial"/>
                <a:cs typeface="Arial"/>
              </a:defRPr>
            </a:lvl3pPr>
            <a:lvl4pPr marL="1657350" indent="-285750">
              <a:buFont typeface="Arial"/>
              <a:buChar char="•"/>
              <a:defRPr b="0" i="0">
                <a:solidFill>
                  <a:srgbClr val="3E647E"/>
                </a:solidFill>
                <a:latin typeface="Arial"/>
                <a:cs typeface="Arial"/>
              </a:defRPr>
            </a:lvl4pPr>
            <a:lvl5pPr marL="2114550" indent="-285750">
              <a:buFont typeface="Arial"/>
              <a:buChar char="•"/>
              <a:defRPr b="0" i="0">
                <a:solidFill>
                  <a:srgbClr val="3E647E"/>
                </a:solidFill>
                <a:latin typeface="Arial"/>
                <a:cs typeface="Arial"/>
              </a:defRPr>
            </a:lvl5pPr>
          </a:lstStyle>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CA" dirty="0"/>
              <a:t>Body text goes here</a:t>
            </a:r>
          </a:p>
        </p:txBody>
      </p:sp>
      <p:sp>
        <p:nvSpPr>
          <p:cNvPr id="13" name="Picture Placeholder 12"/>
          <p:cNvSpPr>
            <a:spLocks noGrp="1"/>
          </p:cNvSpPr>
          <p:nvPr>
            <p:ph type="pic" sz="quarter" idx="12" hasCustomPrompt="1"/>
          </p:nvPr>
        </p:nvSpPr>
        <p:spPr>
          <a:xfrm>
            <a:off x="5638800" y="609600"/>
            <a:ext cx="2971800" cy="4495800"/>
          </a:xfrm>
          <a:prstGeom prst="rect">
            <a:avLst/>
          </a:prstGeom>
          <a:solidFill>
            <a:schemeClr val="tx1">
              <a:alpha val="10000"/>
            </a:schemeClr>
          </a:solidFill>
        </p:spPr>
        <p:txBody>
          <a:bodyPr vert="horz" anchor="ctr"/>
          <a:lstStyle>
            <a:lvl1pPr marL="0" indent="0" algn="ctr">
              <a:buNone/>
              <a:defRPr b="0" i="0">
                <a:solidFill>
                  <a:schemeClr val="tx1"/>
                </a:solidFill>
                <a:latin typeface="Century Gothic"/>
                <a:cs typeface="Century Gothic"/>
              </a:defRPr>
            </a:lvl1pPr>
          </a:lstStyle>
          <a:p>
            <a:r>
              <a:rPr lang="en-US" dirty="0"/>
              <a:t>Insert Photo Here</a:t>
            </a:r>
          </a:p>
        </p:txBody>
      </p:sp>
      <p:sp>
        <p:nvSpPr>
          <p:cNvPr id="17" name="Text Placeholder 16"/>
          <p:cNvSpPr>
            <a:spLocks noGrp="1"/>
          </p:cNvSpPr>
          <p:nvPr>
            <p:ph type="body" sz="quarter" idx="13" hasCustomPrompt="1"/>
          </p:nvPr>
        </p:nvSpPr>
        <p:spPr>
          <a:xfrm>
            <a:off x="685800" y="609600"/>
            <a:ext cx="4572000" cy="609600"/>
          </a:xfrm>
        </p:spPr>
        <p:txBody>
          <a:bodyPr>
            <a:noAutofit/>
          </a:bodyPr>
          <a:lstStyle>
            <a:lvl1pPr marL="0" indent="0">
              <a:buNone/>
              <a:defRPr sz="3200" b="1" i="0" cap="all" baseline="0"/>
            </a:lvl1pPr>
          </a:lstStyle>
          <a:p>
            <a:pPr lvl="0"/>
            <a:r>
              <a:rPr lang="en-US" dirty="0"/>
              <a:t>Header Goes Here</a:t>
            </a:r>
          </a:p>
        </p:txBody>
      </p:sp>
    </p:spTree>
    <p:extLst>
      <p:ext uri="{BB962C8B-B14F-4D97-AF65-F5344CB8AC3E}">
        <p14:creationId xmlns:p14="http://schemas.microsoft.com/office/powerpoint/2010/main" val="332724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8" name="Title Placeholder 7"/>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1" r:id="rId2"/>
    <p:sldLayoutId id="2147483665" r:id="rId3"/>
    <p:sldLayoutId id="2147483664" r:id="rId4"/>
    <p:sldLayoutId id="2147483666" r:id="rId5"/>
    <p:sldLayoutId id="2147483670" r:id="rId6"/>
    <p:sldLayoutId id="2147483669" r:id="rId7"/>
    <p:sldLayoutId id="2147483668" r:id="rId8"/>
    <p:sldLayoutId id="2147483662" r:id="rId9"/>
    <p:sldLayoutId id="2147483663" r:id="rId10"/>
    <p:sldLayoutId id="2147483671" r:id="rId11"/>
  </p:sldLayoutIdLst>
  <p:txStyles>
    <p:titleStyle>
      <a:lvl1pPr algn="ctr" eaLnBrk="1" hangingPunct="1">
        <a:defRPr sz="3800" b="1" i="0" cap="all">
          <a:solidFill>
            <a:schemeClr val="tx1"/>
          </a:solidFill>
          <a:latin typeface="Century Gothic"/>
          <a:ea typeface="+mj-ea"/>
          <a:cs typeface="Century Gothic"/>
        </a:defRPr>
      </a:lvl1pPr>
    </p:titleStyle>
    <p:bodyStyle>
      <a:lvl1pPr marL="285750" indent="-285750" eaLnBrk="1" hangingPunct="1">
        <a:buFont typeface="Arial"/>
        <a:buChar char="•"/>
        <a:defRPr sz="24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tif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hyperlink" Target="http://www.pepsico.ca/"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image" Target="../media/image53.tif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hyperlink" Target="http://www.readywillingable.ca/" TargetMode="External"/><Relationship Id="rId2" Type="http://schemas.openxmlformats.org/officeDocument/2006/relationships/notesSlide" Target="../notesSlides/notesSlide96.xml"/><Relationship Id="rId1" Type="http://schemas.openxmlformats.org/officeDocument/2006/relationships/slideLayout" Target="../slideLayouts/slideLayout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channel/UCaYD1ef0GyeWjzp-NlalnLg" TargetMode="External"/><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952000" y="3733800"/>
            <a:ext cx="5963400" cy="358800"/>
          </a:xfrm>
          <a:solidFill>
            <a:srgbClr val="139BEC"/>
          </a:solidFill>
        </p:spPr>
        <p:txBody>
          <a:bodyPr/>
          <a:lstStyle/>
          <a:p>
            <a:r>
              <a:rPr lang="en-US" dirty="0"/>
              <a:t>ORIENTATION FOR NEW TEAM MEMBERS</a:t>
            </a:r>
          </a:p>
        </p:txBody>
      </p:sp>
      <p:sp>
        <p:nvSpPr>
          <p:cNvPr id="3" name="Title 2"/>
          <p:cNvSpPr>
            <a:spLocks noGrp="1"/>
          </p:cNvSpPr>
          <p:nvPr>
            <p:ph type="title"/>
          </p:nvPr>
        </p:nvSpPr>
        <p:spPr>
          <a:xfrm>
            <a:off x="2838643" y="2266449"/>
            <a:ext cx="5638800" cy="1371600"/>
          </a:xfrm>
          <a:solidFill>
            <a:schemeClr val="bg1"/>
          </a:solidFill>
        </p:spPr>
        <p:txBody>
          <a:bodyPr/>
          <a:lstStyle/>
          <a:p>
            <a:pPr>
              <a:lnSpc>
                <a:spcPct val="80000"/>
              </a:lnSpc>
            </a:pPr>
            <a:r>
              <a:rPr lang="en-US" sz="5200" dirty="0"/>
              <a:t>INCLUSION</a:t>
            </a:r>
            <a:r>
              <a:rPr lang="en-US" sz="5400" dirty="0"/>
              <a:t> </a:t>
            </a:r>
            <a:br>
              <a:rPr lang="en-US" sz="4550" dirty="0"/>
            </a:br>
            <a:r>
              <a:rPr lang="en-US" sz="6300" dirty="0"/>
              <a:t>WORKS</a:t>
            </a:r>
          </a:p>
        </p:txBody>
      </p:sp>
      <p:sp>
        <p:nvSpPr>
          <p:cNvPr id="4" name="TextBox 3">
            <a:extLst>
              <a:ext uri="{FF2B5EF4-FFF2-40B4-BE49-F238E27FC236}">
                <a16:creationId xmlns:a16="http://schemas.microsoft.com/office/drawing/2014/main" id="{6AD0B4EF-7B76-B04D-8DDB-F197D4D51BD9}"/>
              </a:ext>
            </a:extLst>
          </p:cNvPr>
          <p:cNvSpPr txBox="1"/>
          <p:nvPr/>
        </p:nvSpPr>
        <p:spPr>
          <a:xfrm>
            <a:off x="2952000" y="4188351"/>
            <a:ext cx="2474259" cy="369332"/>
          </a:xfrm>
          <a:prstGeom prst="rect">
            <a:avLst/>
          </a:prstGeom>
          <a:noFill/>
        </p:spPr>
        <p:txBody>
          <a:bodyPr wrap="square" rtlCol="0">
            <a:spAutoFit/>
          </a:bodyPr>
          <a:lstStyle/>
          <a:p>
            <a:r>
              <a:rPr lang="en-US" dirty="0"/>
              <a:t>June 3, 2020</a:t>
            </a:r>
          </a:p>
        </p:txBody>
      </p:sp>
    </p:spTree>
    <p:extLst>
      <p:ext uri="{BB962C8B-B14F-4D97-AF65-F5344CB8AC3E}">
        <p14:creationId xmlns:p14="http://schemas.microsoft.com/office/powerpoint/2010/main" val="53954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85800" y="1523999"/>
            <a:ext cx="7977186" cy="4779819"/>
          </a:xfrm>
        </p:spPr>
        <p:txBody>
          <a:bodyPr vert="horz" lIns="91440" tIns="45720" rIns="91440" bIns="45720" rtlCol="0" anchor="t">
            <a:noAutofit/>
          </a:bodyPr>
          <a:lstStyle/>
          <a:p>
            <a:r>
              <a:rPr lang="en-US" sz="1200"/>
              <a:t>RWA is a collaboration between CACL/CASDA and the individual P/T delivery partners.  This collaboration is based on a series of signed MOU’s.  Both the RWA National Team and local partner ED/CEO (or designate) have a </a:t>
            </a:r>
            <a:r>
              <a:rPr lang="en-US" sz="1200" b="1"/>
              <a:t>collaborative role</a:t>
            </a:r>
            <a:r>
              <a:rPr lang="en-US" sz="1200"/>
              <a:t> in supervising and supporting the work of the RWA delivery team members and helping those team members deliver on program expectations.</a:t>
            </a:r>
          </a:p>
          <a:p>
            <a:pPr algn="just">
              <a:lnSpc>
                <a:spcPct val="100000"/>
              </a:lnSpc>
              <a:spcAft>
                <a:spcPts val="0"/>
              </a:spcAft>
            </a:pPr>
            <a:endParaRPr lang="en-US" sz="1200">
              <a:latin typeface="Century Gothic" panose="020B0502020202020204" pitchFamily="34" charset="0"/>
            </a:endParaRPr>
          </a:p>
          <a:p>
            <a:pPr algn="just">
              <a:lnSpc>
                <a:spcPct val="100000"/>
              </a:lnSpc>
              <a:spcAft>
                <a:spcPts val="0"/>
              </a:spcAft>
            </a:pPr>
            <a:r>
              <a:rPr lang="en-US" sz="1200"/>
              <a:t>The RWA National Team is responsible for structuring and guiding the RWA delivery team members’ scope of work.  This includes working directly with team members to help guide and support their day-to-day activity.  The National Team also guides certain administrative roles/reporting, undertaken by the delivery team members in order to ensure program fidelity. </a:t>
            </a:r>
          </a:p>
          <a:p>
            <a:pPr marL="285750" indent="-285750" algn="l">
              <a:lnSpc>
                <a:spcPct val="100000"/>
              </a:lnSpc>
              <a:spcAft>
                <a:spcPts val="0"/>
              </a:spcAft>
            </a:pPr>
            <a:endParaRPr lang="en-US" sz="1200">
              <a:latin typeface="Century Gothic" panose="020B0502020202020204" pitchFamily="34" charset="0"/>
            </a:endParaRPr>
          </a:p>
          <a:p>
            <a:r>
              <a:rPr lang="en-US" sz="1200"/>
              <a:t>The national team will develop partnerships with national-scale employers to generate demand for employees with an  </a:t>
            </a:r>
            <a:r>
              <a:rPr lang="en-CA" sz="1200"/>
              <a:t>intellectual disability and ASD </a:t>
            </a:r>
            <a:r>
              <a:rPr lang="en-US" sz="1200"/>
              <a:t>within their organizations. This national demand will then be transferred to the local community level. </a:t>
            </a:r>
          </a:p>
          <a:p>
            <a:r>
              <a:rPr lang="en-US" sz="1200"/>
              <a:t>The national team also develops resources to support the team in employer engagement and in fulfilling employer demand and developing national public awareness and marketing. </a:t>
            </a:r>
            <a:endParaRPr lang="en-US" sz="1200">
              <a:latin typeface="Century Gothic" panose="020B0502020202020204" pitchFamily="34" charset="0"/>
            </a:endParaRPr>
          </a:p>
          <a:p>
            <a:endParaRPr lang="en-US" sz="1200" b="1" i="1">
              <a:solidFill>
                <a:srgbClr val="000000"/>
              </a:solidFill>
              <a:latin typeface="Century Gothic" panose="020B0502020202020204" pitchFamily="34" charset="0"/>
            </a:endParaRPr>
          </a:p>
          <a:p>
            <a:r>
              <a:rPr lang="en-US" sz="1200" b="1" i="1">
                <a:solidFill>
                  <a:srgbClr val="000000"/>
                </a:solidFill>
              </a:rPr>
              <a:t>National Team</a:t>
            </a:r>
            <a:r>
              <a:rPr lang="en-US" sz="1200" b="1">
                <a:solidFill>
                  <a:srgbClr val="000000"/>
                </a:solidFill>
              </a:rPr>
              <a:t>:</a:t>
            </a:r>
          </a:p>
          <a:p>
            <a:pPr lvl="1"/>
            <a:r>
              <a:rPr lang="en-US" sz="1200">
                <a:solidFill>
                  <a:srgbClr val="000000"/>
                </a:solidFill>
                <a:latin typeface="Century Gothic"/>
              </a:rPr>
              <a:t>National Director – Don Gallant</a:t>
            </a:r>
          </a:p>
          <a:p>
            <a:pPr lvl="1"/>
            <a:r>
              <a:rPr lang="en-US" sz="1200">
                <a:solidFill>
                  <a:srgbClr val="000000"/>
                </a:solidFill>
                <a:latin typeface="Century Gothic"/>
              </a:rPr>
              <a:t>National Operations Manager – Frank Fagan</a:t>
            </a:r>
          </a:p>
          <a:p>
            <a:pPr lvl="1"/>
            <a:r>
              <a:rPr lang="en-US" sz="1200">
                <a:solidFill>
                  <a:srgbClr val="000000"/>
                </a:solidFill>
                <a:latin typeface="Century Gothic"/>
              </a:rPr>
              <a:t>National Policy and Resource Development Manager– Radha MacCulloch</a:t>
            </a:r>
            <a:endParaRPr lang="en-US" sz="1200">
              <a:solidFill>
                <a:srgbClr val="000000"/>
              </a:solidFill>
              <a:latin typeface="Century Gothic" panose="020B0502020202020204" pitchFamily="34" charset="0"/>
            </a:endParaRPr>
          </a:p>
        </p:txBody>
      </p:sp>
      <p:sp>
        <p:nvSpPr>
          <p:cNvPr id="6" name="Text Placeholder 3"/>
          <p:cNvSpPr>
            <a:spLocks noGrp="1"/>
          </p:cNvSpPr>
          <p:nvPr>
            <p:ph type="body" sz="quarter" idx="10"/>
          </p:nvPr>
        </p:nvSpPr>
        <p:spPr>
          <a:xfrm>
            <a:off x="152400" y="152400"/>
            <a:ext cx="8839200" cy="990600"/>
          </a:xfrm>
          <a:solidFill>
            <a:srgbClr val="FFF200"/>
          </a:solidFill>
        </p:spPr>
        <p:txBody>
          <a:bodyPr>
            <a:normAutofit/>
          </a:bodyPr>
          <a:lstStyle/>
          <a:p>
            <a:r>
              <a:rPr lang="en-US" err="1"/>
              <a:t>Rwa’s</a:t>
            </a:r>
            <a:r>
              <a:rPr lang="en-US"/>
              <a:t> national team</a:t>
            </a:r>
            <a:endParaRPr lang="en-US" cap="small"/>
          </a:p>
        </p:txBody>
      </p:sp>
    </p:spTree>
    <p:extLst>
      <p:ext uri="{BB962C8B-B14F-4D97-AF65-F5344CB8AC3E}">
        <p14:creationId xmlns:p14="http://schemas.microsoft.com/office/powerpoint/2010/main" val="42224125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436414" y="2103119"/>
            <a:ext cx="4578927" cy="4131425"/>
          </a:xfrm>
        </p:spPr>
        <p:txBody>
          <a:bodyPr>
            <a:noAutofit/>
          </a:bodyPr>
          <a:lstStyle/>
          <a:p>
            <a:pPr fontAlgn="base"/>
            <a:r>
              <a:rPr lang="en-US" sz="1400" b="1" dirty="0">
                <a:latin typeface="+mn-lt"/>
              </a:rPr>
              <a:t>Print materials</a:t>
            </a:r>
            <a:endParaRPr lang="en-CA" sz="1400" b="1" dirty="0">
              <a:latin typeface="+mn-lt"/>
            </a:endParaRPr>
          </a:p>
          <a:p>
            <a:pPr lvl="1"/>
            <a:r>
              <a:rPr lang="en-CA" sz="1400" dirty="0">
                <a:solidFill>
                  <a:schemeClr val="tx1"/>
                </a:solidFill>
                <a:latin typeface="+mn-lt"/>
              </a:rPr>
              <a:t>RWA Kit Folders</a:t>
            </a:r>
            <a:r>
              <a:rPr lang="en-US" sz="1400" dirty="0">
                <a:solidFill>
                  <a:schemeClr val="tx1"/>
                </a:solidFill>
                <a:latin typeface="+mn-lt"/>
              </a:rPr>
              <a:t>  </a:t>
            </a:r>
            <a:endParaRPr lang="en-CA" sz="1400" dirty="0">
              <a:solidFill>
                <a:schemeClr val="tx1"/>
              </a:solidFill>
              <a:latin typeface="+mn-lt"/>
            </a:endParaRPr>
          </a:p>
          <a:p>
            <a:pPr lvl="1"/>
            <a:r>
              <a:rPr lang="en-CA" sz="1400" dirty="0">
                <a:solidFill>
                  <a:schemeClr val="tx1"/>
                </a:solidFill>
                <a:latin typeface="+mn-lt"/>
              </a:rPr>
              <a:t>RWA Business Case (4 page/single fold)</a:t>
            </a:r>
            <a:r>
              <a:rPr lang="en-US" sz="1400" dirty="0">
                <a:solidFill>
                  <a:schemeClr val="tx1"/>
                </a:solidFill>
                <a:latin typeface="+mn-lt"/>
              </a:rPr>
              <a:t>  </a:t>
            </a:r>
            <a:endParaRPr lang="en-CA" sz="1400" dirty="0">
              <a:solidFill>
                <a:schemeClr val="tx1"/>
              </a:solidFill>
              <a:latin typeface="+mn-lt"/>
            </a:endParaRPr>
          </a:p>
          <a:p>
            <a:pPr lvl="1"/>
            <a:r>
              <a:rPr lang="en-CA" sz="1400" dirty="0">
                <a:solidFill>
                  <a:schemeClr val="tx1"/>
                </a:solidFill>
                <a:latin typeface="+mn-lt"/>
              </a:rPr>
              <a:t>RWA booklet: “RWA Works: Building Inclusive Businesses Across the Country” (12 page magazine format)</a:t>
            </a:r>
            <a:r>
              <a:rPr lang="en-US" sz="1400" dirty="0">
                <a:solidFill>
                  <a:schemeClr val="tx1"/>
                </a:solidFill>
                <a:latin typeface="+mn-lt"/>
              </a:rPr>
              <a:t> </a:t>
            </a:r>
            <a:endParaRPr lang="en-CA" sz="1400" dirty="0">
              <a:solidFill>
                <a:schemeClr val="tx1"/>
              </a:solidFill>
              <a:latin typeface="+mn-lt"/>
            </a:endParaRPr>
          </a:p>
          <a:p>
            <a:pPr lvl="1"/>
            <a:r>
              <a:rPr lang="en-CA" sz="1400" dirty="0">
                <a:solidFill>
                  <a:schemeClr val="tx1"/>
                </a:solidFill>
                <a:latin typeface="+mn-lt"/>
              </a:rPr>
              <a:t>RWA Rack Cards (single fold/blank inside)</a:t>
            </a:r>
            <a:r>
              <a:rPr lang="en-US" sz="1400" dirty="0">
                <a:solidFill>
                  <a:schemeClr val="tx1"/>
                </a:solidFill>
                <a:latin typeface="+mn-lt"/>
              </a:rPr>
              <a:t>  </a:t>
            </a:r>
            <a:endParaRPr lang="en-CA" sz="1400" dirty="0">
              <a:solidFill>
                <a:schemeClr val="tx1"/>
              </a:solidFill>
              <a:latin typeface="+mn-lt"/>
            </a:endParaRPr>
          </a:p>
          <a:p>
            <a:pPr lvl="1"/>
            <a:r>
              <a:rPr lang="en-US" sz="1400" dirty="0">
                <a:solidFill>
                  <a:schemeClr val="tx1"/>
                </a:solidFill>
                <a:latin typeface="+mn-lt"/>
              </a:rPr>
              <a:t>Inclusive HR Practices (word document)</a:t>
            </a:r>
            <a:endParaRPr lang="en-CA" sz="1400" dirty="0">
              <a:solidFill>
                <a:schemeClr val="tx1"/>
              </a:solidFill>
              <a:latin typeface="+mn-lt"/>
            </a:endParaRPr>
          </a:p>
          <a:p>
            <a:pPr lvl="0"/>
            <a:r>
              <a:rPr lang="en-US" sz="1400" b="1" dirty="0">
                <a:latin typeface="+mn-lt"/>
              </a:rPr>
              <a:t>RWA Works, </a:t>
            </a:r>
            <a:r>
              <a:rPr lang="en-US" sz="1400" dirty="0">
                <a:latin typeface="+mn-lt"/>
              </a:rPr>
              <a:t>series of 5 online educational courses, available free of charge</a:t>
            </a:r>
            <a:endParaRPr lang="en-US" sz="1400" b="1" dirty="0">
              <a:latin typeface="+mn-lt"/>
            </a:endParaRPr>
          </a:p>
          <a:p>
            <a:pPr lvl="0"/>
            <a:r>
              <a:rPr lang="en-CA" sz="1400" b="1" dirty="0">
                <a:latin typeface="+mn-lt"/>
              </a:rPr>
              <a:t>Window clings </a:t>
            </a:r>
            <a:r>
              <a:rPr lang="en-CA" sz="1400" dirty="0">
                <a:latin typeface="+mn-lt"/>
              </a:rPr>
              <a:t>(for employers who have hired via RWA)</a:t>
            </a:r>
            <a:r>
              <a:rPr lang="en-US" sz="1400" dirty="0">
                <a:latin typeface="+mn-lt"/>
              </a:rPr>
              <a:t> </a:t>
            </a:r>
            <a:endParaRPr lang="en-CA" sz="1400" dirty="0">
              <a:latin typeface="+mn-lt"/>
            </a:endParaRPr>
          </a:p>
          <a:p>
            <a:pPr lvl="0"/>
            <a:r>
              <a:rPr lang="en-CA" sz="1400" b="1" dirty="0">
                <a:latin typeface="+mn-lt"/>
              </a:rPr>
              <a:t>Roll-up/Pop-up banners</a:t>
            </a:r>
            <a:r>
              <a:rPr lang="en-US" sz="1400" dirty="0">
                <a:latin typeface="+mn-lt"/>
              </a:rPr>
              <a:t> (for conferences or presentations) </a:t>
            </a:r>
            <a:endParaRPr lang="en-CA" sz="1400" dirty="0">
              <a:latin typeface="+mn-lt"/>
            </a:endParaRP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87680"/>
            <a:ext cx="8016240" cy="609600"/>
          </a:xfrm>
        </p:spPr>
        <p:txBody>
          <a:bodyPr/>
          <a:lstStyle/>
          <a:p>
            <a:pPr algn="ctr"/>
            <a:r>
              <a:rPr lang="en-US" sz="4800" dirty="0"/>
              <a:t>ONLINE &amp; SOCIAL MEDIA RESOURCES</a:t>
            </a:r>
          </a:p>
        </p:txBody>
      </p:sp>
      <p:pic>
        <p:nvPicPr>
          <p:cNvPr id="4" name="Picture 3">
            <a:extLst>
              <a:ext uri="{FF2B5EF4-FFF2-40B4-BE49-F238E27FC236}">
                <a16:creationId xmlns:a16="http://schemas.microsoft.com/office/drawing/2014/main" id="{BB702C94-516D-9F4F-8D12-C3F05220603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1258" y="5199903"/>
            <a:ext cx="3810000" cy="1460500"/>
          </a:xfrm>
          <a:prstGeom prst="rect">
            <a:avLst/>
          </a:prstGeom>
        </p:spPr>
      </p:pic>
    </p:spTree>
    <p:extLst>
      <p:ext uri="{BB962C8B-B14F-4D97-AF65-F5344CB8AC3E}">
        <p14:creationId xmlns:p14="http://schemas.microsoft.com/office/powerpoint/2010/main" val="12461156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631273-447F-3545-988F-D75F8221C40C}"/>
              </a:ext>
            </a:extLst>
          </p:cNvPr>
          <p:cNvSpPr>
            <a:spLocks noGrp="1"/>
          </p:cNvSpPr>
          <p:nvPr>
            <p:ph type="body" sz="quarter" idx="13"/>
          </p:nvPr>
        </p:nvSpPr>
        <p:spPr>
          <a:xfrm rot="16200000">
            <a:off x="-1835729" y="3228111"/>
            <a:ext cx="5347855" cy="609600"/>
          </a:xfrm>
        </p:spPr>
        <p:txBody>
          <a:bodyPr/>
          <a:lstStyle/>
          <a:p>
            <a:pPr algn="ctr"/>
            <a:r>
              <a:rPr lang="en-US" dirty="0">
                <a:solidFill>
                  <a:schemeClr val="accent1"/>
                </a:solidFill>
              </a:rPr>
              <a:t>Guidelines for using </a:t>
            </a:r>
            <a:r>
              <a:rPr lang="en-US" dirty="0" err="1">
                <a:solidFill>
                  <a:schemeClr val="accent1"/>
                </a:solidFill>
              </a:rPr>
              <a:t>rwa</a:t>
            </a:r>
            <a:r>
              <a:rPr lang="en-US" dirty="0">
                <a:solidFill>
                  <a:schemeClr val="accent1"/>
                </a:solidFill>
              </a:rPr>
              <a:t> materials</a:t>
            </a:r>
          </a:p>
        </p:txBody>
      </p:sp>
      <p:pic>
        <p:nvPicPr>
          <p:cNvPr id="3074" name="Picture 2">
            <a:extLst>
              <a:ext uri="{FF2B5EF4-FFF2-40B4-BE49-F238E27FC236}">
                <a16:creationId xmlns:a16="http://schemas.microsoft.com/office/drawing/2014/main" id="{6F0F129D-480A-A642-8D9B-E29A414C6BE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15318" y="0"/>
            <a:ext cx="5313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5399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96190" y="1525153"/>
            <a:ext cx="7431810" cy="4718629"/>
          </a:xfrm>
        </p:spPr>
        <p:txBody>
          <a:bodyPr>
            <a:normAutofit/>
          </a:bodyPr>
          <a:lstStyle/>
          <a:p>
            <a:pPr marL="742950" indent="-742950"/>
            <a:endParaRPr lang="en-US" sz="2000">
              <a:solidFill>
                <a:srgbClr val="000000"/>
              </a:solidFill>
              <a:latin typeface="+mn-lt"/>
            </a:endParaRPr>
          </a:p>
          <a:p>
            <a:pPr marL="342900" indent="-342900">
              <a:buFont typeface="+mj-lt"/>
              <a:buAutoNum type="arabicPeriod"/>
            </a:pPr>
            <a:endParaRPr lang="en-US" sz="3600"/>
          </a:p>
        </p:txBody>
      </p:sp>
      <p:sp>
        <p:nvSpPr>
          <p:cNvPr id="2" name="Text Placeholder 1"/>
          <p:cNvSpPr>
            <a:spLocks noGrp="1"/>
          </p:cNvSpPr>
          <p:nvPr>
            <p:ph type="body" sz="quarter" idx="10"/>
          </p:nvPr>
        </p:nvSpPr>
        <p:spPr/>
        <p:txBody>
          <a:bodyPr>
            <a:normAutofit lnSpcReduction="10000"/>
          </a:bodyPr>
          <a:lstStyle/>
          <a:p>
            <a:endParaRPr lang="en-US"/>
          </a:p>
        </p:txBody>
      </p:sp>
      <p:sp>
        <p:nvSpPr>
          <p:cNvPr id="7" name="Text Placeholder 3"/>
          <p:cNvSpPr txBox="1">
            <a:spLocks/>
          </p:cNvSpPr>
          <p:nvPr/>
        </p:nvSpPr>
        <p:spPr>
          <a:xfrm>
            <a:off x="152400" y="138545"/>
            <a:ext cx="8839200" cy="861291"/>
          </a:xfrm>
          <a:prstGeom prst="rect">
            <a:avLst/>
          </a:prstGeom>
          <a:solidFill>
            <a:srgbClr val="FFF200"/>
          </a:solidFill>
        </p:spPr>
        <p:txBody>
          <a:bodyPr vert="horz" lIns="91440" tIns="45720" rIns="91440" bIns="45720" rtlCol="0" anchor="t">
            <a:normAutofit fontScale="77500" lnSpcReduction="20000"/>
          </a:bodyPr>
          <a:lstStyle>
            <a:lvl1pPr marL="0" indent="0" algn="ctr" eaLnBrk="1" hangingPunct="1">
              <a:buFont typeface="Arial"/>
              <a:buNone/>
              <a:defRPr sz="4000" b="1" i="0" cap="all" baseline="0">
                <a:solidFill>
                  <a:srgbClr val="000000"/>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914400"/>
            <a:r>
              <a:rPr lang="en-US" kern="0"/>
              <a:t>working together: COMMUNICATION &amp; TEAM ENGAGEMENT</a:t>
            </a:r>
          </a:p>
        </p:txBody>
      </p:sp>
      <p:sp>
        <p:nvSpPr>
          <p:cNvPr id="3" name="TextBox 2"/>
          <p:cNvSpPr txBox="1"/>
          <p:nvPr/>
        </p:nvSpPr>
        <p:spPr>
          <a:xfrm>
            <a:off x="696190" y="1256021"/>
            <a:ext cx="8050646" cy="923330"/>
          </a:xfrm>
          <a:prstGeom prst="rect">
            <a:avLst/>
          </a:prstGeom>
          <a:noFill/>
        </p:spPr>
        <p:txBody>
          <a:bodyPr wrap="square" rtlCol="0">
            <a:spAutoFit/>
          </a:bodyPr>
          <a:lstStyle/>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95C8E1A-D7CF-7D42-AF1C-AC06E4238E32}"/>
              </a:ext>
            </a:extLst>
          </p:cNvPr>
          <p:cNvGraphicFramePr>
            <a:graphicFrameLocks noGrp="1"/>
          </p:cNvGraphicFramePr>
          <p:nvPr/>
        </p:nvGraphicFramePr>
        <p:xfrm>
          <a:off x="188190" y="1397000"/>
          <a:ext cx="8558645" cy="4319039"/>
        </p:xfrm>
        <a:graphic>
          <a:graphicData uri="http://schemas.openxmlformats.org/drawingml/2006/table">
            <a:tbl>
              <a:tblPr firstRow="1" bandRow="1">
                <a:tableStyleId>{5C22544A-7EE6-4342-B048-85BDC9FD1C3A}</a:tableStyleId>
              </a:tblPr>
              <a:tblGrid>
                <a:gridCol w="2390774">
                  <a:extLst>
                    <a:ext uri="{9D8B030D-6E8A-4147-A177-3AD203B41FA5}">
                      <a16:colId xmlns:a16="http://schemas.microsoft.com/office/drawing/2014/main" val="1457279602"/>
                    </a:ext>
                  </a:extLst>
                </a:gridCol>
                <a:gridCol w="2131580">
                  <a:extLst>
                    <a:ext uri="{9D8B030D-6E8A-4147-A177-3AD203B41FA5}">
                      <a16:colId xmlns:a16="http://schemas.microsoft.com/office/drawing/2014/main" val="2424335953"/>
                    </a:ext>
                  </a:extLst>
                </a:gridCol>
                <a:gridCol w="1896630">
                  <a:extLst>
                    <a:ext uri="{9D8B030D-6E8A-4147-A177-3AD203B41FA5}">
                      <a16:colId xmlns:a16="http://schemas.microsoft.com/office/drawing/2014/main" val="3946859848"/>
                    </a:ext>
                  </a:extLst>
                </a:gridCol>
                <a:gridCol w="2139661">
                  <a:extLst>
                    <a:ext uri="{9D8B030D-6E8A-4147-A177-3AD203B41FA5}">
                      <a16:colId xmlns:a16="http://schemas.microsoft.com/office/drawing/2014/main" val="1389882622"/>
                    </a:ext>
                  </a:extLst>
                </a:gridCol>
              </a:tblGrid>
              <a:tr h="935759">
                <a:tc>
                  <a:txBody>
                    <a:bodyPr/>
                    <a:lstStyle/>
                    <a:p>
                      <a:r>
                        <a:rPr lang="en-US"/>
                        <a:t>ACTIVITIES</a:t>
                      </a:r>
                    </a:p>
                  </a:txBody>
                  <a:tcPr/>
                </a:tc>
                <a:tc>
                  <a:txBody>
                    <a:bodyPr/>
                    <a:lstStyle/>
                    <a:p>
                      <a:pPr algn="ctr"/>
                      <a:r>
                        <a:rPr lang="en-US"/>
                        <a:t>ROLE OF LMF</a:t>
                      </a:r>
                    </a:p>
                  </a:txBody>
                  <a:tcPr/>
                </a:tc>
                <a:tc>
                  <a:txBody>
                    <a:bodyPr/>
                    <a:lstStyle/>
                    <a:p>
                      <a:pPr algn="ctr"/>
                      <a:r>
                        <a:rPr lang="en-US"/>
                        <a:t>ROLE OF P/T PARTNER ORG</a:t>
                      </a:r>
                    </a:p>
                  </a:txBody>
                  <a:tcPr/>
                </a:tc>
                <a:tc>
                  <a:txBody>
                    <a:bodyPr/>
                    <a:lstStyle/>
                    <a:p>
                      <a:pPr algn="ctr"/>
                      <a:r>
                        <a:rPr lang="en-US"/>
                        <a:t>ROLE OF NATIONAL TEAM</a:t>
                      </a:r>
                    </a:p>
                  </a:txBody>
                  <a:tcPr/>
                </a:tc>
                <a:extLst>
                  <a:ext uri="{0D108BD9-81ED-4DB2-BD59-A6C34878D82A}">
                    <a16:rowId xmlns:a16="http://schemas.microsoft.com/office/drawing/2014/main" val="3096706448"/>
                  </a:ext>
                </a:extLst>
              </a:tr>
              <a:tr h="935759">
                <a:tc>
                  <a:txBody>
                    <a:bodyPr/>
                    <a:lstStyle/>
                    <a:p>
                      <a:pPr lvl="0" algn="l">
                        <a:lnSpc>
                          <a:spcPct val="100000"/>
                        </a:lnSpc>
                        <a:spcBef>
                          <a:spcPts val="0"/>
                        </a:spcBef>
                        <a:spcAft>
                          <a:spcPts val="0"/>
                        </a:spcAft>
                        <a:buNone/>
                      </a:pPr>
                      <a:r>
                        <a:rPr lang="en-US" sz="1000" b="1" i="0" u="none" strike="noStrike" noProof="0">
                          <a:latin typeface="Century Gothic"/>
                        </a:rPr>
                        <a:t>Monthly National Team Videoconference </a:t>
                      </a:r>
                      <a:r>
                        <a:rPr lang="en-US" sz="1000" b="0" i="0" u="none" strike="noStrike" noProof="0">
                          <a:latin typeface="Century Gothic"/>
                        </a:rPr>
                        <a:t>(via Zoom)</a:t>
                      </a:r>
                    </a:p>
                    <a:p>
                      <a:pPr lvl="0" algn="l">
                        <a:lnSpc>
                          <a:spcPct val="100000"/>
                        </a:lnSpc>
                        <a:spcBef>
                          <a:spcPts val="0"/>
                        </a:spcBef>
                        <a:spcAft>
                          <a:spcPts val="0"/>
                        </a:spcAft>
                        <a:buNone/>
                      </a:pPr>
                      <a:endParaRPr lang="en-US" sz="1000" b="1" i="0" u="none" strike="noStrike" noProof="0"/>
                    </a:p>
                    <a:p>
                      <a:pPr lvl="0" algn="l">
                        <a:lnSpc>
                          <a:spcPct val="100000"/>
                        </a:lnSpc>
                        <a:spcBef>
                          <a:spcPts val="0"/>
                        </a:spcBef>
                        <a:spcAft>
                          <a:spcPts val="0"/>
                        </a:spcAft>
                        <a:buNone/>
                      </a:pPr>
                      <a:r>
                        <a:rPr lang="en-US" sz="1000" b="1" i="0" u="none" strike="noStrike" noProof="0"/>
                        <a:t>Aim: </a:t>
                      </a:r>
                      <a:r>
                        <a:rPr lang="en-US" sz="1000" b="0" i="0" u="none" strike="noStrike" noProof="0"/>
                        <a:t>To provide and share key program updates, successes and challenges</a:t>
                      </a:r>
                      <a:endParaRPr lang="en-US"/>
                    </a:p>
                    <a:p>
                      <a:pPr lvl="0" algn="l">
                        <a:lnSpc>
                          <a:spcPct val="100000"/>
                        </a:lnSpc>
                        <a:spcBef>
                          <a:spcPts val="0"/>
                        </a:spcBef>
                        <a:spcAft>
                          <a:spcPts val="0"/>
                        </a:spcAft>
                        <a:buNone/>
                      </a:pPr>
                      <a:r>
                        <a:rPr lang="en-US" sz="1000" b="1" i="0" u="none" strike="noStrike" noProof="0">
                          <a:latin typeface="Century Gothic"/>
                        </a:rPr>
                        <a:t>Frequency: </a:t>
                      </a:r>
                      <a:r>
                        <a:rPr lang="en-US" sz="1000" b="0" i="0" u="none" strike="noStrike" noProof="0">
                          <a:latin typeface="Century Gothic"/>
                        </a:rPr>
                        <a:t>3rd Wednesday of each month @ 2pm EST</a:t>
                      </a:r>
                    </a:p>
                  </a:txBody>
                  <a:tcPr/>
                </a:tc>
                <a:tc>
                  <a:txBody>
                    <a:bodyPr/>
                    <a:lstStyle/>
                    <a:p>
                      <a:pPr marL="285750" lvl="0" indent="-285750" algn="l">
                        <a:lnSpc>
                          <a:spcPct val="100000"/>
                        </a:lnSpc>
                        <a:spcBef>
                          <a:spcPts val="0"/>
                        </a:spcBef>
                        <a:spcAft>
                          <a:spcPts val="0"/>
                        </a:spcAft>
                        <a:buFont typeface="Symbol"/>
                        <a:buChar char="•"/>
                      </a:pPr>
                      <a:r>
                        <a:rPr lang="en-US" sz="1000" b="0" i="0" u="none" strike="noStrike" noProof="0"/>
                        <a:t>Attendance of LMF is required</a:t>
                      </a:r>
                      <a:endParaRPr lang="en-US" sz="1000"/>
                    </a:p>
                    <a:p>
                      <a:pPr marL="0" lvl="0" indent="0">
                        <a:buNone/>
                      </a:pPr>
                      <a:endParaRPr lang="en-US" sz="1000" b="0" i="0" u="none" strike="noStrike" noProof="0">
                        <a:latin typeface="Century Gothic"/>
                      </a:endParaRPr>
                    </a:p>
                    <a:p>
                      <a:pPr marL="0" lvl="0" indent="0">
                        <a:buNone/>
                      </a:pPr>
                      <a:endParaRPr lang="en-US" sz="1000" b="0" i="0" u="none" strike="noStrike" noProof="0">
                        <a:latin typeface="Century Gothic"/>
                      </a:endParaRPr>
                    </a:p>
                    <a:p>
                      <a:pPr marL="285750" lvl="0" indent="-285750">
                        <a:buFont typeface="Arial" panose="020B0604020202020204" pitchFamily="34" charset="0"/>
                        <a:buChar char="•"/>
                      </a:pPr>
                      <a:endParaRPr lang="en-US" sz="1000"/>
                    </a:p>
                  </a:txBody>
                  <a:tcPr/>
                </a:tc>
                <a:tc>
                  <a:txBody>
                    <a:bodyPr/>
                    <a:lstStyle/>
                    <a:p>
                      <a:pPr marL="171450" indent="-171450">
                        <a:buFont typeface="Arial"/>
                        <a:buChar char="•"/>
                      </a:pPr>
                      <a:r>
                        <a:rPr lang="en-US" sz="1000"/>
                        <a:t>Attendance of ED/CEO is not required</a:t>
                      </a:r>
                    </a:p>
                  </a:txBody>
                  <a:tcPr/>
                </a:tc>
                <a:tc>
                  <a:txBody>
                    <a:bodyPr/>
                    <a:lstStyle/>
                    <a:p>
                      <a:pPr marL="285750" lvl="0" indent="-285750">
                        <a:buFont typeface="Arial" panose="020B0604020202020204" pitchFamily="34" charset="0"/>
                        <a:buChar char="•"/>
                      </a:pPr>
                      <a:r>
                        <a:rPr lang="en-US" sz="1000" b="0" i="0" u="none" strike="noStrike" noProof="0">
                          <a:latin typeface="Century Gothic"/>
                        </a:rPr>
                        <a:t>Organized by RWA National team</a:t>
                      </a:r>
                    </a:p>
                    <a:p>
                      <a:pPr marL="285750" lvl="0" indent="-285750">
                        <a:buFont typeface="Arial" panose="020B0604020202020204" pitchFamily="34" charset="0"/>
                        <a:buChar char="•"/>
                      </a:pPr>
                      <a:r>
                        <a:rPr lang="en-US" sz="1000" b="0" i="0" u="none" strike="noStrike" noProof="0">
                          <a:latin typeface="Century Gothic"/>
                        </a:rPr>
                        <a:t>Responsible for making meeting recording and "highlights" available to the team</a:t>
                      </a:r>
                    </a:p>
                    <a:p>
                      <a:pPr marL="285750" lvl="0" indent="-285750">
                        <a:buFont typeface="Arial" panose="020B0604020202020204" pitchFamily="34" charset="0"/>
                        <a:buChar char="•"/>
                      </a:pPr>
                      <a:endParaRPr lang="en-US" sz="1000" b="0" i="0" u="none" strike="noStrike" noProof="0">
                        <a:latin typeface="Century Gothic"/>
                      </a:endParaRPr>
                    </a:p>
                    <a:p>
                      <a:pPr marL="0" lvl="0" indent="0">
                        <a:buNone/>
                      </a:pPr>
                      <a:endParaRPr lang="en-US" sz="1000"/>
                    </a:p>
                  </a:txBody>
                  <a:tcPr/>
                </a:tc>
                <a:extLst>
                  <a:ext uri="{0D108BD9-81ED-4DB2-BD59-A6C34878D82A}">
                    <a16:rowId xmlns:a16="http://schemas.microsoft.com/office/drawing/2014/main" val="1485268528"/>
                  </a:ext>
                </a:extLst>
              </a:tr>
              <a:tr h="935759">
                <a:tc>
                  <a:txBody>
                    <a:bodyPr/>
                    <a:lstStyle/>
                    <a:p>
                      <a:pPr lvl="0" algn="l">
                        <a:lnSpc>
                          <a:spcPct val="100000"/>
                        </a:lnSpc>
                        <a:spcBef>
                          <a:spcPts val="0"/>
                        </a:spcBef>
                        <a:spcAft>
                          <a:spcPts val="0"/>
                        </a:spcAft>
                        <a:buNone/>
                      </a:pPr>
                      <a:r>
                        <a:rPr lang="en-US" sz="1000" b="1" i="0" u="none" strike="noStrike" noProof="0">
                          <a:latin typeface="Century Gothic"/>
                        </a:rPr>
                        <a:t>Quarterly Teleconference with Provincial and Territorial Team Members </a:t>
                      </a:r>
                      <a:r>
                        <a:rPr lang="en-US" sz="1000" b="0" i="0" u="none" strike="noStrike" noProof="0">
                          <a:latin typeface="Century Gothic"/>
                        </a:rPr>
                        <a:t>(one-on-one)</a:t>
                      </a:r>
                    </a:p>
                    <a:p>
                      <a:pPr marL="0" lvl="0" indent="0" algn="l">
                        <a:lnSpc>
                          <a:spcPct val="100000"/>
                        </a:lnSpc>
                        <a:spcBef>
                          <a:spcPts val="0"/>
                        </a:spcBef>
                        <a:spcAft>
                          <a:spcPts val="0"/>
                        </a:spcAft>
                        <a:buNone/>
                      </a:pPr>
                      <a:endParaRPr lang="en-US" sz="1000" b="1" i="0" u="none" strike="noStrike" noProof="0"/>
                    </a:p>
                    <a:p>
                      <a:pPr marL="0" lvl="0" indent="0" algn="l">
                        <a:lnSpc>
                          <a:spcPct val="100000"/>
                        </a:lnSpc>
                        <a:spcBef>
                          <a:spcPts val="0"/>
                        </a:spcBef>
                        <a:spcAft>
                          <a:spcPts val="0"/>
                        </a:spcAft>
                        <a:buNone/>
                      </a:pPr>
                      <a:r>
                        <a:rPr lang="en-US" sz="1000" b="1" i="0" u="none" strike="noStrike" noProof="0"/>
                        <a:t>Aim: </a:t>
                      </a:r>
                      <a:r>
                        <a:rPr lang="en-US" sz="1000" b="0" i="0" u="none" strike="noStrike" noProof="0"/>
                        <a:t>This is an opportunity to discuss quarterly engagement activities and results and discuss strategy for upcoming quarter</a:t>
                      </a:r>
                      <a:endParaRPr lang="en-US"/>
                    </a:p>
                    <a:p>
                      <a:pPr marL="0" lvl="0" indent="0" algn="l">
                        <a:lnSpc>
                          <a:spcPct val="100000"/>
                        </a:lnSpc>
                        <a:spcBef>
                          <a:spcPts val="0"/>
                        </a:spcBef>
                        <a:spcAft>
                          <a:spcPts val="0"/>
                        </a:spcAft>
                        <a:buNone/>
                      </a:pPr>
                      <a:r>
                        <a:rPr lang="en-US" sz="1000" b="1" i="0" u="none" strike="noStrike" noProof="0">
                          <a:latin typeface="Century Gothic"/>
                        </a:rPr>
                        <a:t>Frequency: </a:t>
                      </a:r>
                      <a:r>
                        <a:rPr lang="en-US" sz="1000" b="0" i="0" u="none" strike="noStrike" noProof="0">
                          <a:latin typeface="Century Gothic"/>
                        </a:rPr>
                        <a:t>Held 3-4 weeks following submission of quarterly reports</a:t>
                      </a:r>
                    </a:p>
                    <a:p>
                      <a:pPr lvl="0" algn="l">
                        <a:lnSpc>
                          <a:spcPct val="100000"/>
                        </a:lnSpc>
                        <a:spcBef>
                          <a:spcPts val="0"/>
                        </a:spcBef>
                        <a:spcAft>
                          <a:spcPts val="0"/>
                        </a:spcAft>
                        <a:buNone/>
                      </a:pPr>
                      <a:endParaRPr lang="en-US" sz="1000" b="0" i="0" u="none" strike="noStrike" noProof="0">
                        <a:latin typeface="Century Gothic"/>
                      </a:endParaRPr>
                    </a:p>
                    <a:p>
                      <a:pPr lvl="0">
                        <a:buNone/>
                      </a:pPr>
                      <a:endParaRPr lang="en-US" sz="1000" b="1"/>
                    </a:p>
                  </a:txBody>
                  <a:tcPr/>
                </a:tc>
                <a:tc>
                  <a:txBody>
                    <a:bodyPr/>
                    <a:lstStyle/>
                    <a:p>
                      <a:pPr marL="285750" marR="0" lvl="0" indent="-285750">
                        <a:lnSpc>
                          <a:spcPct val="100000"/>
                        </a:lnSpc>
                        <a:spcBef>
                          <a:spcPts val="0"/>
                        </a:spcBef>
                        <a:spcAft>
                          <a:spcPts val="0"/>
                        </a:spcAft>
                        <a:buClrTx/>
                        <a:buSzTx/>
                        <a:buFont typeface="Arial" panose="020B0604020202020204" pitchFamily="34" charset="0"/>
                        <a:buChar char="•"/>
                      </a:pPr>
                      <a:r>
                        <a:rPr lang="en-US" sz="1000" b="0" i="0" u="none" strike="noStrike" noProof="0"/>
                        <a:t>Attendance of LMF is required</a:t>
                      </a:r>
                    </a:p>
                    <a:p>
                      <a:pPr marL="285750" marR="0" lvl="0" indent="-285750">
                        <a:lnSpc>
                          <a:spcPct val="100000"/>
                        </a:lnSpc>
                        <a:spcBef>
                          <a:spcPts val="0"/>
                        </a:spcBef>
                        <a:spcAft>
                          <a:spcPts val="0"/>
                        </a:spcAft>
                        <a:buClrTx/>
                        <a:buSzTx/>
                        <a:buFont typeface="Arial" panose="020B0604020202020204" pitchFamily="34" charset="0"/>
                        <a:buChar char="•"/>
                      </a:pPr>
                      <a:endParaRPr lang="en-US" sz="1000" b="0" i="0" u="none" strike="noStrike" noProof="0"/>
                    </a:p>
                    <a:p>
                      <a:pPr marL="0" marR="0" lvl="0" indent="0">
                        <a:lnSpc>
                          <a:spcPct val="100000"/>
                        </a:lnSpc>
                        <a:spcBef>
                          <a:spcPts val="0"/>
                        </a:spcBef>
                        <a:spcAft>
                          <a:spcPts val="0"/>
                        </a:spcAft>
                        <a:buClrTx/>
                        <a:buSzTx/>
                        <a:buNone/>
                      </a:pPr>
                      <a:endParaRPr lang="en-US" sz="1000">
                        <a:solidFill>
                          <a:srgbClr val="000000"/>
                        </a:solidFill>
                        <a:latin typeface="+mn-lt"/>
                      </a:endParaRPr>
                    </a:p>
                  </a:txBody>
                  <a:tcPr/>
                </a:tc>
                <a:tc>
                  <a:txBody>
                    <a:bodyPr/>
                    <a:lstStyle/>
                    <a:p>
                      <a:pPr marL="285750" indent="-285750">
                        <a:buFont typeface="Arial" panose="020B0604020202020204" pitchFamily="34" charset="0"/>
                        <a:buChar char="•"/>
                      </a:pPr>
                      <a:r>
                        <a:rPr lang="en-US" sz="1000" b="0" i="0" u="none" strike="noStrike" noProof="0">
                          <a:latin typeface="Century Gothic"/>
                        </a:rPr>
                        <a:t>Attendance of ED/CEO is not required</a:t>
                      </a:r>
                    </a:p>
                    <a:p>
                      <a:pPr marL="285750" lvl="0" indent="-285750">
                        <a:buFont typeface="Arial" panose="020B0604020202020204" pitchFamily="34" charset="0"/>
                        <a:buChar char="•"/>
                      </a:pPr>
                      <a:endParaRPr lang="en-US" sz="1000" b="0" i="0" u="none" strike="noStrike" noProof="0">
                        <a:latin typeface="Century Gothic"/>
                      </a:endParaRPr>
                    </a:p>
                  </a:txBody>
                  <a:tcPr/>
                </a:tc>
                <a:tc>
                  <a:txBody>
                    <a:bodyPr/>
                    <a:lstStyle/>
                    <a:p>
                      <a:pPr marL="285750" indent="-285750">
                        <a:buFont typeface="Arial" panose="020B0604020202020204" pitchFamily="34" charset="0"/>
                        <a:buChar char="•"/>
                      </a:pPr>
                      <a:r>
                        <a:rPr lang="en-US" sz="1000"/>
                        <a:t>Jointly organized by national team and LMF</a:t>
                      </a:r>
                    </a:p>
                    <a:p>
                      <a:pPr marL="285750" lvl="0" indent="-285750">
                        <a:buFont typeface="Arial" panose="020B0604020202020204" pitchFamily="34" charset="0"/>
                        <a:buChar char="•"/>
                      </a:pPr>
                      <a:r>
                        <a:rPr lang="en-US" sz="1000"/>
                        <a:t>Responsible for providing LMF with feedback on QR and providing guidance/support where needed</a:t>
                      </a:r>
                    </a:p>
                    <a:p>
                      <a:pPr marL="285750" lvl="0" indent="-285750">
                        <a:buFont typeface="Arial" panose="020B0604020202020204" pitchFamily="34" charset="0"/>
                        <a:buChar char="•"/>
                      </a:pPr>
                      <a:r>
                        <a:rPr lang="en-US" sz="1000"/>
                        <a:t>National Director will send a RWA quarterly update to the ED/CEO and, as necessary, have a follow-up phone call. </a:t>
                      </a:r>
                    </a:p>
                  </a:txBody>
                  <a:tcPr/>
                </a:tc>
                <a:extLst>
                  <a:ext uri="{0D108BD9-81ED-4DB2-BD59-A6C34878D82A}">
                    <a16:rowId xmlns:a16="http://schemas.microsoft.com/office/drawing/2014/main" val="2187063466"/>
                  </a:ext>
                </a:extLst>
              </a:tr>
            </a:tbl>
          </a:graphicData>
        </a:graphic>
      </p:graphicFrame>
    </p:spTree>
    <p:extLst>
      <p:ext uri="{BB962C8B-B14F-4D97-AF65-F5344CB8AC3E}">
        <p14:creationId xmlns:p14="http://schemas.microsoft.com/office/powerpoint/2010/main" val="2323612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96190" y="1525153"/>
            <a:ext cx="7431810" cy="4718629"/>
          </a:xfrm>
        </p:spPr>
        <p:txBody>
          <a:bodyPr>
            <a:normAutofit/>
          </a:bodyPr>
          <a:lstStyle/>
          <a:p>
            <a:pPr marL="742950" indent="-742950"/>
            <a:endParaRPr lang="en-US" sz="2000">
              <a:solidFill>
                <a:srgbClr val="000000"/>
              </a:solidFill>
              <a:latin typeface="+mn-lt"/>
            </a:endParaRPr>
          </a:p>
          <a:p>
            <a:pPr marL="342900" indent="-342900">
              <a:buFont typeface="+mj-lt"/>
              <a:buAutoNum type="arabicPeriod"/>
            </a:pPr>
            <a:endParaRPr lang="en-US" sz="3600"/>
          </a:p>
        </p:txBody>
      </p:sp>
      <p:sp>
        <p:nvSpPr>
          <p:cNvPr id="2" name="Text Placeholder 1"/>
          <p:cNvSpPr>
            <a:spLocks noGrp="1"/>
          </p:cNvSpPr>
          <p:nvPr>
            <p:ph type="body" sz="quarter" idx="10"/>
          </p:nvPr>
        </p:nvSpPr>
        <p:spPr/>
        <p:txBody>
          <a:bodyPr>
            <a:normAutofit lnSpcReduction="10000"/>
          </a:bodyPr>
          <a:lstStyle/>
          <a:p>
            <a:endParaRPr lang="en-US"/>
          </a:p>
        </p:txBody>
      </p:sp>
      <p:sp>
        <p:nvSpPr>
          <p:cNvPr id="7" name="Text Placeholder 3"/>
          <p:cNvSpPr txBox="1">
            <a:spLocks/>
          </p:cNvSpPr>
          <p:nvPr/>
        </p:nvSpPr>
        <p:spPr>
          <a:xfrm>
            <a:off x="152400" y="138545"/>
            <a:ext cx="8839200" cy="861291"/>
          </a:xfrm>
          <a:prstGeom prst="rect">
            <a:avLst/>
          </a:prstGeom>
          <a:solidFill>
            <a:srgbClr val="FFF200"/>
          </a:solidFill>
        </p:spPr>
        <p:txBody>
          <a:bodyPr vert="horz" lIns="91440" tIns="45720" rIns="91440" bIns="45720" rtlCol="0" anchor="t">
            <a:normAutofit fontScale="77500" lnSpcReduction="20000"/>
          </a:bodyPr>
          <a:lstStyle>
            <a:lvl1pPr marL="0" indent="0" algn="ctr" eaLnBrk="1" hangingPunct="1">
              <a:buFont typeface="Arial"/>
              <a:buNone/>
              <a:defRPr sz="4000" b="1" i="0" cap="all" baseline="0">
                <a:solidFill>
                  <a:srgbClr val="000000"/>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914400"/>
            <a:r>
              <a:rPr lang="en-US" kern="0"/>
              <a:t>working together: COMMUNICATION &amp; TEAM ENGAGEMENT</a:t>
            </a:r>
          </a:p>
        </p:txBody>
      </p:sp>
      <p:sp>
        <p:nvSpPr>
          <p:cNvPr id="3" name="TextBox 2"/>
          <p:cNvSpPr txBox="1"/>
          <p:nvPr/>
        </p:nvSpPr>
        <p:spPr>
          <a:xfrm>
            <a:off x="696190" y="1256021"/>
            <a:ext cx="8050646" cy="923330"/>
          </a:xfrm>
          <a:prstGeom prst="rect">
            <a:avLst/>
          </a:prstGeom>
          <a:noFill/>
        </p:spPr>
        <p:txBody>
          <a:bodyPr wrap="square" rtlCol="0">
            <a:spAutoFit/>
          </a:bodyPr>
          <a:lstStyle/>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95C8E1A-D7CF-7D42-AF1C-AC06E4238E32}"/>
              </a:ext>
            </a:extLst>
          </p:cNvPr>
          <p:cNvGraphicFramePr>
            <a:graphicFrameLocks noGrp="1"/>
          </p:cNvGraphicFramePr>
          <p:nvPr/>
        </p:nvGraphicFramePr>
        <p:xfrm>
          <a:off x="188190" y="1397000"/>
          <a:ext cx="8558645" cy="5081039"/>
        </p:xfrm>
        <a:graphic>
          <a:graphicData uri="http://schemas.openxmlformats.org/drawingml/2006/table">
            <a:tbl>
              <a:tblPr firstRow="1" bandRow="1">
                <a:tableStyleId>{5C22544A-7EE6-4342-B048-85BDC9FD1C3A}</a:tableStyleId>
              </a:tblPr>
              <a:tblGrid>
                <a:gridCol w="2028825">
                  <a:extLst>
                    <a:ext uri="{9D8B030D-6E8A-4147-A177-3AD203B41FA5}">
                      <a16:colId xmlns:a16="http://schemas.microsoft.com/office/drawing/2014/main" val="1457279602"/>
                    </a:ext>
                  </a:extLst>
                </a:gridCol>
                <a:gridCol w="2493529">
                  <a:extLst>
                    <a:ext uri="{9D8B030D-6E8A-4147-A177-3AD203B41FA5}">
                      <a16:colId xmlns:a16="http://schemas.microsoft.com/office/drawing/2014/main" val="2424335953"/>
                    </a:ext>
                  </a:extLst>
                </a:gridCol>
                <a:gridCol w="1896630">
                  <a:extLst>
                    <a:ext uri="{9D8B030D-6E8A-4147-A177-3AD203B41FA5}">
                      <a16:colId xmlns:a16="http://schemas.microsoft.com/office/drawing/2014/main" val="3946859848"/>
                    </a:ext>
                  </a:extLst>
                </a:gridCol>
                <a:gridCol w="2139661">
                  <a:extLst>
                    <a:ext uri="{9D8B030D-6E8A-4147-A177-3AD203B41FA5}">
                      <a16:colId xmlns:a16="http://schemas.microsoft.com/office/drawing/2014/main" val="1389882622"/>
                    </a:ext>
                  </a:extLst>
                </a:gridCol>
              </a:tblGrid>
              <a:tr h="935759">
                <a:tc>
                  <a:txBody>
                    <a:bodyPr/>
                    <a:lstStyle/>
                    <a:p>
                      <a:r>
                        <a:rPr lang="en-US"/>
                        <a:t>ACTIVITIES</a:t>
                      </a:r>
                    </a:p>
                  </a:txBody>
                  <a:tcPr/>
                </a:tc>
                <a:tc>
                  <a:txBody>
                    <a:bodyPr/>
                    <a:lstStyle/>
                    <a:p>
                      <a:pPr algn="ctr"/>
                      <a:r>
                        <a:rPr lang="en-US"/>
                        <a:t>ROLE OF LMF</a:t>
                      </a:r>
                    </a:p>
                  </a:txBody>
                  <a:tcPr/>
                </a:tc>
                <a:tc>
                  <a:txBody>
                    <a:bodyPr/>
                    <a:lstStyle/>
                    <a:p>
                      <a:pPr algn="ctr"/>
                      <a:r>
                        <a:rPr lang="en-US"/>
                        <a:t>ROLE OF P/T PARTNER ORG</a:t>
                      </a:r>
                    </a:p>
                  </a:txBody>
                  <a:tcPr/>
                </a:tc>
                <a:tc>
                  <a:txBody>
                    <a:bodyPr/>
                    <a:lstStyle/>
                    <a:p>
                      <a:pPr algn="ctr"/>
                      <a:r>
                        <a:rPr lang="en-US"/>
                        <a:t>ROLE OF NATIONAL TEAM</a:t>
                      </a:r>
                    </a:p>
                  </a:txBody>
                  <a:tcPr/>
                </a:tc>
                <a:extLst>
                  <a:ext uri="{0D108BD9-81ED-4DB2-BD59-A6C34878D82A}">
                    <a16:rowId xmlns:a16="http://schemas.microsoft.com/office/drawing/2014/main" val="3096706448"/>
                  </a:ext>
                </a:extLst>
              </a:tr>
              <a:tr h="935759">
                <a:tc>
                  <a:txBody>
                    <a:bodyPr/>
                    <a:lstStyle/>
                    <a:p>
                      <a:pPr lvl="0" algn="l">
                        <a:lnSpc>
                          <a:spcPct val="100000"/>
                        </a:lnSpc>
                        <a:spcBef>
                          <a:spcPts val="0"/>
                        </a:spcBef>
                        <a:spcAft>
                          <a:spcPts val="0"/>
                        </a:spcAft>
                        <a:buNone/>
                      </a:pPr>
                      <a:r>
                        <a:rPr lang="en-US" sz="1000" b="1" i="0" u="none" strike="noStrike" noProof="0"/>
                        <a:t>P/T LMF Monthly Meeting</a:t>
                      </a:r>
                      <a:r>
                        <a:rPr lang="en-US" sz="1000" b="0" i="0" u="none" strike="noStrike" noProof="0"/>
                        <a:t> (Applicable only in provinces with more than one LMF)</a:t>
                      </a:r>
                      <a:endParaRPr lang="en-US"/>
                    </a:p>
                    <a:p>
                      <a:pPr lvl="0" algn="l">
                        <a:lnSpc>
                          <a:spcPct val="100000"/>
                        </a:lnSpc>
                        <a:spcBef>
                          <a:spcPts val="0"/>
                        </a:spcBef>
                        <a:spcAft>
                          <a:spcPts val="0"/>
                        </a:spcAft>
                        <a:buNone/>
                      </a:pPr>
                      <a:endParaRPr lang="en-US" sz="1000" b="1" i="0" u="none" strike="noStrike" noProof="0">
                        <a:latin typeface="Century Gothic"/>
                      </a:endParaRPr>
                    </a:p>
                    <a:p>
                      <a:pPr lvl="0" algn="l">
                        <a:lnSpc>
                          <a:spcPct val="100000"/>
                        </a:lnSpc>
                        <a:spcBef>
                          <a:spcPts val="0"/>
                        </a:spcBef>
                        <a:spcAft>
                          <a:spcPts val="0"/>
                        </a:spcAft>
                        <a:buNone/>
                      </a:pPr>
                      <a:r>
                        <a:rPr lang="en-US" sz="1000" b="1" i="0" u="none" strike="noStrike" noProof="0">
                          <a:latin typeface="Century Gothic"/>
                        </a:rPr>
                        <a:t>Aim: </a:t>
                      </a:r>
                      <a:r>
                        <a:rPr lang="en-US" sz="1000" b="0" i="0" u="none" strike="noStrike" noProof="0">
                          <a:latin typeface="Century Gothic"/>
                        </a:rPr>
                        <a:t>This is an opportunity for local P/T teams to meet (preferably in person) to strategize engagement activities, provide updates on agency partner relationships</a:t>
                      </a:r>
                      <a:endParaRPr lang="en-US"/>
                    </a:p>
                    <a:p>
                      <a:pPr lvl="0" algn="l">
                        <a:lnSpc>
                          <a:spcPct val="100000"/>
                        </a:lnSpc>
                        <a:spcBef>
                          <a:spcPts val="0"/>
                        </a:spcBef>
                        <a:spcAft>
                          <a:spcPts val="0"/>
                        </a:spcAft>
                        <a:buNone/>
                      </a:pPr>
                      <a:r>
                        <a:rPr lang="en-US" sz="1000" b="1" i="0" u="none" strike="noStrike" noProof="0">
                          <a:latin typeface="Century Gothic"/>
                        </a:rPr>
                        <a:t>Frequency:</a:t>
                      </a:r>
                      <a:r>
                        <a:rPr lang="en-US" sz="1000" b="0" i="0" u="none" strike="noStrike" noProof="0">
                          <a:latin typeface="Century Gothic"/>
                        </a:rPr>
                        <a:t> Monthly </a:t>
                      </a:r>
                      <a:endParaRPr lang="en-US"/>
                    </a:p>
                    <a:p>
                      <a:pPr lvl="0" algn="l">
                        <a:lnSpc>
                          <a:spcPct val="100000"/>
                        </a:lnSpc>
                        <a:spcBef>
                          <a:spcPts val="0"/>
                        </a:spcBef>
                        <a:spcAft>
                          <a:spcPts val="0"/>
                        </a:spcAft>
                        <a:buNone/>
                      </a:pPr>
                      <a:endParaRPr lang="en-US" sz="1000" b="0" i="0" u="none" strike="noStrike" noProof="0"/>
                    </a:p>
                    <a:p>
                      <a:pPr lvl="0" algn="l">
                        <a:lnSpc>
                          <a:spcPct val="100000"/>
                        </a:lnSpc>
                        <a:spcBef>
                          <a:spcPts val="0"/>
                        </a:spcBef>
                        <a:spcAft>
                          <a:spcPts val="0"/>
                        </a:spcAft>
                        <a:buNone/>
                      </a:pPr>
                      <a:endParaRPr lang="en-US" sz="1000" b="0" i="0" u="none" strike="noStrike" noProof="0">
                        <a:latin typeface="Century Gothic"/>
                      </a:endParaRPr>
                    </a:p>
                    <a:p>
                      <a:pPr lvl="0">
                        <a:buNone/>
                      </a:pPr>
                      <a:endParaRPr lang="en-US" sz="1000" b="1"/>
                    </a:p>
                  </a:txBody>
                  <a:tcPr/>
                </a:tc>
                <a:tc>
                  <a:txBody>
                    <a:bodyPr/>
                    <a:lstStyle/>
                    <a:p>
                      <a:pPr marL="171450" lvl="0" indent="-171450">
                        <a:buFont typeface="Arial"/>
                        <a:buChar char="•"/>
                      </a:pPr>
                      <a:r>
                        <a:rPr lang="en-US" sz="1000" b="0" i="0" u="none" strike="noStrike" noProof="0">
                          <a:latin typeface="Century Gothic"/>
                        </a:rPr>
                        <a:t>Organized and attended by LMFs</a:t>
                      </a:r>
                      <a:endParaRPr lang="en-US" sz="1000"/>
                    </a:p>
                    <a:p>
                      <a:pPr marL="171450" lvl="0" indent="-171450">
                        <a:buFont typeface="Arial"/>
                        <a:buChar char="•"/>
                      </a:pPr>
                      <a:r>
                        <a:rPr lang="en-US" sz="1000" b="0" i="0" u="none" strike="noStrike" noProof="0">
                          <a:latin typeface="Century Gothic"/>
                        </a:rPr>
                        <a:t>While not required, establishing these monthly meetings is highly recommended</a:t>
                      </a:r>
                    </a:p>
                    <a:p>
                      <a:pPr marL="171450" lvl="0" indent="-171450">
                        <a:buFont typeface="Arial"/>
                        <a:buChar char="•"/>
                      </a:pPr>
                      <a:r>
                        <a:rPr lang="en-US" sz="1000" b="0" i="0" u="none" strike="noStrike" noProof="0">
                          <a:latin typeface="Century Gothic"/>
                        </a:rPr>
                        <a:t>Meeting minute taking is recommended</a:t>
                      </a:r>
                    </a:p>
                  </a:txBody>
                  <a:tcPr/>
                </a:tc>
                <a:tc>
                  <a:txBody>
                    <a:bodyPr/>
                    <a:lstStyle/>
                    <a:p>
                      <a:pPr marL="171450" indent="-171450">
                        <a:buFont typeface="Arial"/>
                        <a:buChar char="•"/>
                      </a:pPr>
                      <a:r>
                        <a:rPr lang="en-US" sz="1000"/>
                        <a:t>Provide a private space for LMFs to meet together</a:t>
                      </a:r>
                    </a:p>
                  </a:txBody>
                  <a:tcPr/>
                </a:tc>
                <a:tc>
                  <a:txBody>
                    <a:bodyPr/>
                    <a:lstStyle/>
                    <a:p>
                      <a:pPr marL="285750" lvl="0" indent="-285750">
                        <a:buFont typeface="Arial" panose="020B0604020202020204" pitchFamily="34" charset="0"/>
                        <a:buChar char="•"/>
                      </a:pPr>
                      <a:r>
                        <a:rPr lang="en-US" sz="1000"/>
                        <a:t>N/A</a:t>
                      </a:r>
                    </a:p>
                  </a:txBody>
                  <a:tcPr/>
                </a:tc>
                <a:extLst>
                  <a:ext uri="{0D108BD9-81ED-4DB2-BD59-A6C34878D82A}">
                    <a16:rowId xmlns:a16="http://schemas.microsoft.com/office/drawing/2014/main" val="1485268528"/>
                  </a:ext>
                </a:extLst>
              </a:tr>
              <a:tr h="935759">
                <a:tc>
                  <a:txBody>
                    <a:bodyPr/>
                    <a:lstStyle/>
                    <a:p>
                      <a:pPr lvl="0" algn="l">
                        <a:lnSpc>
                          <a:spcPct val="100000"/>
                        </a:lnSpc>
                        <a:spcBef>
                          <a:spcPts val="0"/>
                        </a:spcBef>
                        <a:spcAft>
                          <a:spcPts val="0"/>
                        </a:spcAft>
                        <a:buNone/>
                      </a:pPr>
                      <a:r>
                        <a:rPr lang="en-US" sz="1000" b="1" i="0" u="none" strike="noStrike" noProof="0"/>
                        <a:t>P/T site visits </a:t>
                      </a:r>
                      <a:endParaRPr lang="en-US" b="1"/>
                    </a:p>
                    <a:p>
                      <a:pPr lvl="0" algn="l">
                        <a:lnSpc>
                          <a:spcPct val="100000"/>
                        </a:lnSpc>
                        <a:spcBef>
                          <a:spcPts val="0"/>
                        </a:spcBef>
                        <a:spcAft>
                          <a:spcPts val="0"/>
                        </a:spcAft>
                        <a:buNone/>
                      </a:pPr>
                      <a:endParaRPr lang="en-US" sz="1000" b="1" i="0" u="none" strike="noStrike" noProof="0"/>
                    </a:p>
                    <a:p>
                      <a:pPr lvl="0" algn="l">
                        <a:lnSpc>
                          <a:spcPct val="100000"/>
                        </a:lnSpc>
                        <a:spcBef>
                          <a:spcPts val="0"/>
                        </a:spcBef>
                        <a:spcAft>
                          <a:spcPts val="0"/>
                        </a:spcAft>
                        <a:buNone/>
                      </a:pPr>
                      <a:r>
                        <a:rPr lang="en-US" sz="1000" b="1" i="0" u="none" strike="noStrike" noProof="0">
                          <a:latin typeface="Century Gothic"/>
                        </a:rPr>
                        <a:t>Aim: </a:t>
                      </a:r>
                      <a:r>
                        <a:rPr lang="en-US" sz="1000" b="0" i="0" u="none" strike="noStrike" noProof="0">
                          <a:latin typeface="Century Gothic"/>
                        </a:rPr>
                        <a:t>Site visits i</a:t>
                      </a:r>
                      <a:r>
                        <a:rPr lang="en-US" sz="1000" b="0" i="0" u="none" strike="noStrike" noProof="0"/>
                        <a:t>nvolve a day-long strategy session between the national team and the local delivery team members.</a:t>
                      </a:r>
                      <a:endParaRPr lang="en-US"/>
                    </a:p>
                    <a:p>
                      <a:pPr lvl="0" algn="l">
                        <a:lnSpc>
                          <a:spcPct val="100000"/>
                        </a:lnSpc>
                        <a:spcBef>
                          <a:spcPts val="0"/>
                        </a:spcBef>
                        <a:spcAft>
                          <a:spcPts val="0"/>
                        </a:spcAft>
                        <a:buNone/>
                      </a:pPr>
                      <a:r>
                        <a:rPr lang="en-US" sz="1000" b="1" i="0" u="none" strike="noStrike" noProof="0"/>
                        <a:t>Frequency:</a:t>
                      </a:r>
                      <a:r>
                        <a:rPr lang="en-US" sz="1000" b="0" i="0" u="none" strike="noStrike" noProof="0"/>
                        <a:t> 1-2 x a year </a:t>
                      </a:r>
                      <a:endParaRPr lang="en-US"/>
                    </a:p>
                    <a:p>
                      <a:pPr lvl="0" algn="l">
                        <a:lnSpc>
                          <a:spcPct val="100000"/>
                        </a:lnSpc>
                        <a:spcBef>
                          <a:spcPts val="0"/>
                        </a:spcBef>
                        <a:spcAft>
                          <a:spcPts val="0"/>
                        </a:spcAft>
                        <a:buNone/>
                      </a:pPr>
                      <a:endParaRPr lang="en-US" sz="1000" b="0" i="0" u="none" strike="noStrike" noProof="0">
                        <a:latin typeface="Century Gothic"/>
                      </a:endParaRPr>
                    </a:p>
                    <a:p>
                      <a:pPr lvl="0" algn="l">
                        <a:lnSpc>
                          <a:spcPct val="100000"/>
                        </a:lnSpc>
                        <a:spcBef>
                          <a:spcPts val="0"/>
                        </a:spcBef>
                        <a:spcAft>
                          <a:spcPts val="0"/>
                        </a:spcAft>
                        <a:buNone/>
                      </a:pPr>
                      <a:endParaRPr lang="en-US" sz="1000" b="0" i="0" u="none" strike="noStrike" noProof="0"/>
                    </a:p>
                    <a:p>
                      <a:pPr lvl="0">
                        <a:buNone/>
                      </a:pPr>
                      <a:endParaRPr lang="en-US" sz="1000" b="0" i="0" u="none" strike="noStrike" noProof="0">
                        <a:latin typeface="Century Gothic"/>
                      </a:endParaRPr>
                    </a:p>
                    <a:p>
                      <a:pPr lvl="0">
                        <a:buNone/>
                      </a:pPr>
                      <a:endParaRPr lang="en-US" sz="1000" b="1"/>
                    </a:p>
                  </a:txBody>
                  <a:tcPr/>
                </a:tc>
                <a:tc>
                  <a:txBody>
                    <a:bodyPr/>
                    <a:lstStyle/>
                    <a:p>
                      <a:pPr marL="285750" marR="0" lvl="0" indent="-285750">
                        <a:lnSpc>
                          <a:spcPct val="100000"/>
                        </a:lnSpc>
                        <a:spcBef>
                          <a:spcPts val="0"/>
                        </a:spcBef>
                        <a:spcAft>
                          <a:spcPts val="0"/>
                        </a:spcAft>
                        <a:buClrTx/>
                        <a:buSzTx/>
                        <a:buFont typeface="Arial" panose="020B0604020202020204" pitchFamily="34" charset="0"/>
                        <a:buChar char="•"/>
                      </a:pPr>
                      <a:r>
                        <a:rPr lang="en-US" sz="1000">
                          <a:solidFill>
                            <a:srgbClr val="000000"/>
                          </a:solidFill>
                          <a:latin typeface="+mn-lt"/>
                        </a:rPr>
                        <a:t>Development of shared agenda</a:t>
                      </a:r>
                    </a:p>
                    <a:p>
                      <a:pPr marL="285750" marR="0" lvl="0" indent="-285750">
                        <a:lnSpc>
                          <a:spcPct val="100000"/>
                        </a:lnSpc>
                        <a:spcBef>
                          <a:spcPts val="0"/>
                        </a:spcBef>
                        <a:spcAft>
                          <a:spcPts val="0"/>
                        </a:spcAft>
                        <a:buClrTx/>
                        <a:buSzTx/>
                        <a:buFont typeface="Arial" panose="020B0604020202020204" pitchFamily="34" charset="0"/>
                        <a:buChar char="•"/>
                      </a:pPr>
                      <a:r>
                        <a:rPr lang="en-US" sz="1000">
                          <a:solidFill>
                            <a:srgbClr val="000000"/>
                          </a:solidFill>
                          <a:latin typeface="+mn-lt"/>
                        </a:rPr>
                        <a:t>Attendance is required</a:t>
                      </a:r>
                    </a:p>
                    <a:p>
                      <a:pPr marL="0" marR="0" lvl="0" indent="0">
                        <a:lnSpc>
                          <a:spcPct val="100000"/>
                        </a:lnSpc>
                        <a:spcBef>
                          <a:spcPts val="0"/>
                        </a:spcBef>
                        <a:spcAft>
                          <a:spcPts val="0"/>
                        </a:spcAft>
                        <a:buClrTx/>
                        <a:buSzTx/>
                        <a:buNone/>
                      </a:pPr>
                      <a:endParaRPr lang="en-US" sz="1000" b="0" i="0" u="none" strike="noStrike" noProof="0"/>
                    </a:p>
                    <a:p>
                      <a:pPr marL="285750" marR="0" lvl="0" indent="-285750">
                        <a:lnSpc>
                          <a:spcPct val="100000"/>
                        </a:lnSpc>
                        <a:spcBef>
                          <a:spcPts val="0"/>
                        </a:spcBef>
                        <a:spcAft>
                          <a:spcPts val="0"/>
                        </a:spcAft>
                        <a:buClrTx/>
                        <a:buSzTx/>
                        <a:buFont typeface="Arial" panose="020B0604020202020204" pitchFamily="34" charset="0"/>
                        <a:buChar char="•"/>
                      </a:pPr>
                      <a:endParaRPr lang="en-US" sz="1000">
                        <a:solidFill>
                          <a:srgbClr val="000000"/>
                        </a:solidFill>
                        <a:latin typeface="+mn-lt"/>
                      </a:endParaRPr>
                    </a:p>
                  </a:txBody>
                  <a:tcPr/>
                </a:tc>
                <a:tc>
                  <a:txBody>
                    <a:bodyPr/>
                    <a:lstStyle/>
                    <a:p>
                      <a:pPr marL="285750" lvl="0" indent="-285750">
                        <a:buFont typeface="Arial" panose="020B0604020202020204" pitchFamily="34" charset="0"/>
                        <a:buChar char="•"/>
                      </a:pPr>
                      <a:r>
                        <a:rPr lang="en-US" sz="1000"/>
                        <a:t>Development of a shared agenda</a:t>
                      </a:r>
                    </a:p>
                    <a:p>
                      <a:pPr marL="285750" lvl="0" indent="-285750">
                        <a:buFont typeface="Arial" panose="020B0604020202020204" pitchFamily="34" charset="0"/>
                        <a:buChar char="•"/>
                      </a:pPr>
                      <a:r>
                        <a:rPr lang="en-US" sz="1000" b="0" i="0" u="none" strike="noStrike" noProof="0">
                          <a:latin typeface="Century Gothic"/>
                        </a:rPr>
                        <a:t>ED/CEO attendance for a portion of the site visit is recommended</a:t>
                      </a:r>
                    </a:p>
                    <a:p>
                      <a:pPr marL="0" lvl="0" indent="0">
                        <a:buNone/>
                      </a:pPr>
                      <a:endParaRPr lang="en-US" sz="1000"/>
                    </a:p>
                  </a:txBody>
                  <a:tcPr/>
                </a:tc>
                <a:tc>
                  <a:txBody>
                    <a:bodyPr/>
                    <a:lstStyle/>
                    <a:p>
                      <a:pPr marL="285750" indent="-285750">
                        <a:buFont typeface="Arial" panose="020B0604020202020204" pitchFamily="34" charset="0"/>
                        <a:buChar char="•"/>
                      </a:pPr>
                      <a:r>
                        <a:rPr lang="en-US" sz="1000"/>
                        <a:t>Development of shared agenda</a:t>
                      </a:r>
                    </a:p>
                    <a:p>
                      <a:pPr marL="285750" lvl="0" indent="-285750">
                        <a:buFont typeface="Arial" panose="020B0604020202020204" pitchFamily="34" charset="0"/>
                        <a:buChar char="•"/>
                      </a:pPr>
                      <a:r>
                        <a:rPr lang="en-US" sz="1000"/>
                        <a:t>Attendance is required</a:t>
                      </a:r>
                    </a:p>
                  </a:txBody>
                  <a:tcPr/>
                </a:tc>
                <a:extLst>
                  <a:ext uri="{0D108BD9-81ED-4DB2-BD59-A6C34878D82A}">
                    <a16:rowId xmlns:a16="http://schemas.microsoft.com/office/drawing/2014/main" val="2187063466"/>
                  </a:ext>
                </a:extLst>
              </a:tr>
            </a:tbl>
          </a:graphicData>
        </a:graphic>
      </p:graphicFrame>
    </p:spTree>
    <p:extLst>
      <p:ext uri="{BB962C8B-B14F-4D97-AF65-F5344CB8AC3E}">
        <p14:creationId xmlns:p14="http://schemas.microsoft.com/office/powerpoint/2010/main" val="40038086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96190" y="1525153"/>
            <a:ext cx="7431810" cy="4718629"/>
          </a:xfrm>
        </p:spPr>
        <p:txBody>
          <a:bodyPr>
            <a:normAutofit/>
          </a:bodyPr>
          <a:lstStyle/>
          <a:p>
            <a:pPr marL="742950" indent="-742950"/>
            <a:endParaRPr lang="en-US" sz="2000">
              <a:solidFill>
                <a:srgbClr val="000000"/>
              </a:solidFill>
              <a:latin typeface="+mn-lt"/>
            </a:endParaRPr>
          </a:p>
          <a:p>
            <a:pPr marL="342900" indent="-342900">
              <a:buFont typeface="+mj-lt"/>
              <a:buAutoNum type="arabicPeriod"/>
            </a:pPr>
            <a:endParaRPr lang="en-US" sz="3600"/>
          </a:p>
        </p:txBody>
      </p:sp>
      <p:sp>
        <p:nvSpPr>
          <p:cNvPr id="2" name="Text Placeholder 1"/>
          <p:cNvSpPr>
            <a:spLocks noGrp="1"/>
          </p:cNvSpPr>
          <p:nvPr>
            <p:ph type="body" sz="quarter" idx="10"/>
          </p:nvPr>
        </p:nvSpPr>
        <p:spPr/>
        <p:txBody>
          <a:bodyPr>
            <a:normAutofit lnSpcReduction="10000"/>
          </a:bodyPr>
          <a:lstStyle/>
          <a:p>
            <a:endParaRPr lang="en-US"/>
          </a:p>
        </p:txBody>
      </p:sp>
      <p:sp>
        <p:nvSpPr>
          <p:cNvPr id="7" name="Text Placeholder 3"/>
          <p:cNvSpPr txBox="1">
            <a:spLocks/>
          </p:cNvSpPr>
          <p:nvPr/>
        </p:nvSpPr>
        <p:spPr>
          <a:xfrm>
            <a:off x="152400" y="138545"/>
            <a:ext cx="8839200" cy="861291"/>
          </a:xfrm>
          <a:prstGeom prst="rect">
            <a:avLst/>
          </a:prstGeom>
          <a:solidFill>
            <a:srgbClr val="FFF200"/>
          </a:solidFill>
        </p:spPr>
        <p:txBody>
          <a:bodyPr vert="horz" lIns="91440" tIns="45720" rIns="91440" bIns="45720" rtlCol="0" anchor="t">
            <a:normAutofit fontScale="77500" lnSpcReduction="20000"/>
          </a:bodyPr>
          <a:lstStyle>
            <a:lvl1pPr marL="0" indent="0" algn="ctr" eaLnBrk="1" hangingPunct="1">
              <a:buFont typeface="Arial"/>
              <a:buNone/>
              <a:defRPr sz="4000" b="1" i="0" cap="all" baseline="0">
                <a:solidFill>
                  <a:srgbClr val="000000"/>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914400"/>
            <a:r>
              <a:rPr lang="en-US" kern="0"/>
              <a:t>working together: COMMUNICATION &amp; TEAM ENGAGEMENT</a:t>
            </a:r>
          </a:p>
        </p:txBody>
      </p:sp>
      <p:sp>
        <p:nvSpPr>
          <p:cNvPr id="3" name="TextBox 2"/>
          <p:cNvSpPr txBox="1"/>
          <p:nvPr/>
        </p:nvSpPr>
        <p:spPr>
          <a:xfrm>
            <a:off x="696190" y="1256021"/>
            <a:ext cx="8050646" cy="923330"/>
          </a:xfrm>
          <a:prstGeom prst="rect">
            <a:avLst/>
          </a:prstGeom>
          <a:noFill/>
        </p:spPr>
        <p:txBody>
          <a:bodyPr wrap="square" rtlCol="0">
            <a:spAutoFit/>
          </a:bodyPr>
          <a:lstStyle/>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95C8E1A-D7CF-7D42-AF1C-AC06E4238E32}"/>
              </a:ext>
            </a:extLst>
          </p:cNvPr>
          <p:cNvGraphicFramePr>
            <a:graphicFrameLocks noGrp="1"/>
          </p:cNvGraphicFramePr>
          <p:nvPr/>
        </p:nvGraphicFramePr>
        <p:xfrm>
          <a:off x="188190" y="1220538"/>
          <a:ext cx="8819281" cy="5629679"/>
        </p:xfrm>
        <a:graphic>
          <a:graphicData uri="http://schemas.openxmlformats.org/drawingml/2006/table">
            <a:tbl>
              <a:tblPr firstRow="1" bandRow="1">
                <a:tableStyleId>{5C22544A-7EE6-4342-B048-85BDC9FD1C3A}</a:tableStyleId>
              </a:tblPr>
              <a:tblGrid>
                <a:gridCol w="2962274">
                  <a:extLst>
                    <a:ext uri="{9D8B030D-6E8A-4147-A177-3AD203B41FA5}">
                      <a16:colId xmlns:a16="http://schemas.microsoft.com/office/drawing/2014/main" val="1457279602"/>
                    </a:ext>
                  </a:extLst>
                </a:gridCol>
                <a:gridCol w="1560077">
                  <a:extLst>
                    <a:ext uri="{9D8B030D-6E8A-4147-A177-3AD203B41FA5}">
                      <a16:colId xmlns:a16="http://schemas.microsoft.com/office/drawing/2014/main" val="2424335953"/>
                    </a:ext>
                  </a:extLst>
                </a:gridCol>
                <a:gridCol w="2371725">
                  <a:extLst>
                    <a:ext uri="{9D8B030D-6E8A-4147-A177-3AD203B41FA5}">
                      <a16:colId xmlns:a16="http://schemas.microsoft.com/office/drawing/2014/main" val="3946859848"/>
                    </a:ext>
                  </a:extLst>
                </a:gridCol>
                <a:gridCol w="1925205">
                  <a:extLst>
                    <a:ext uri="{9D8B030D-6E8A-4147-A177-3AD203B41FA5}">
                      <a16:colId xmlns:a16="http://schemas.microsoft.com/office/drawing/2014/main" val="1389882622"/>
                    </a:ext>
                  </a:extLst>
                </a:gridCol>
              </a:tblGrid>
              <a:tr h="935759">
                <a:tc>
                  <a:txBody>
                    <a:bodyPr/>
                    <a:lstStyle/>
                    <a:p>
                      <a:r>
                        <a:rPr lang="en-US" dirty="0"/>
                        <a:t>ACTIVITIES</a:t>
                      </a:r>
                    </a:p>
                  </a:txBody>
                  <a:tcPr/>
                </a:tc>
                <a:tc>
                  <a:txBody>
                    <a:bodyPr/>
                    <a:lstStyle/>
                    <a:p>
                      <a:pPr algn="ctr"/>
                      <a:r>
                        <a:rPr lang="en-US"/>
                        <a:t>ROLE OF LMF</a:t>
                      </a:r>
                    </a:p>
                  </a:txBody>
                  <a:tcPr/>
                </a:tc>
                <a:tc>
                  <a:txBody>
                    <a:bodyPr/>
                    <a:lstStyle/>
                    <a:p>
                      <a:pPr algn="ctr"/>
                      <a:r>
                        <a:rPr lang="en-US"/>
                        <a:t>ROLE OF P/T PARTNER ORG</a:t>
                      </a:r>
                    </a:p>
                  </a:txBody>
                  <a:tcPr/>
                </a:tc>
                <a:tc>
                  <a:txBody>
                    <a:bodyPr/>
                    <a:lstStyle/>
                    <a:p>
                      <a:pPr algn="ctr"/>
                      <a:r>
                        <a:rPr lang="en-US"/>
                        <a:t>ROLE OF NATIONAL TEAM</a:t>
                      </a:r>
                    </a:p>
                  </a:txBody>
                  <a:tcPr/>
                </a:tc>
                <a:extLst>
                  <a:ext uri="{0D108BD9-81ED-4DB2-BD59-A6C34878D82A}">
                    <a16:rowId xmlns:a16="http://schemas.microsoft.com/office/drawing/2014/main" val="3096706448"/>
                  </a:ext>
                </a:extLst>
              </a:tr>
              <a:tr h="935759">
                <a:tc>
                  <a:txBody>
                    <a:bodyPr/>
                    <a:lstStyle/>
                    <a:p>
                      <a:pPr marL="0" lvl="0" indent="0" algn="l">
                        <a:lnSpc>
                          <a:spcPct val="100000"/>
                        </a:lnSpc>
                        <a:spcBef>
                          <a:spcPts val="0"/>
                        </a:spcBef>
                        <a:spcAft>
                          <a:spcPts val="0"/>
                        </a:spcAft>
                        <a:buNone/>
                      </a:pPr>
                      <a:r>
                        <a:rPr lang="en-US" sz="1000" b="1" i="0" u="none" strike="noStrike" noProof="0">
                          <a:latin typeface="Century Gothic"/>
                        </a:rPr>
                        <a:t>Annual in-person delivery team meeting</a:t>
                      </a:r>
                      <a:endParaRPr lang="en-US"/>
                    </a:p>
                    <a:p>
                      <a:pPr marL="0" lvl="0" indent="0" algn="l">
                        <a:lnSpc>
                          <a:spcPct val="100000"/>
                        </a:lnSpc>
                        <a:spcBef>
                          <a:spcPts val="0"/>
                        </a:spcBef>
                        <a:spcAft>
                          <a:spcPts val="0"/>
                        </a:spcAft>
                        <a:buNone/>
                      </a:pPr>
                      <a:endParaRPr lang="en-US" sz="1000" b="1" i="0" u="none" strike="noStrike" noProof="0">
                        <a:latin typeface="Century Gothic"/>
                      </a:endParaRPr>
                    </a:p>
                    <a:p>
                      <a:pPr marL="0" lvl="0" indent="0" algn="l">
                        <a:lnSpc>
                          <a:spcPct val="100000"/>
                        </a:lnSpc>
                        <a:spcBef>
                          <a:spcPts val="0"/>
                        </a:spcBef>
                        <a:spcAft>
                          <a:spcPts val="0"/>
                        </a:spcAft>
                        <a:buNone/>
                      </a:pPr>
                      <a:r>
                        <a:rPr lang="en-US" sz="1000" b="1" i="0" u="none" strike="noStrike" noProof="0">
                          <a:latin typeface="Century Gothic"/>
                        </a:rPr>
                        <a:t>Aim: </a:t>
                      </a:r>
                      <a:r>
                        <a:rPr lang="en-US" sz="1000" b="0" i="0" u="none" strike="noStrike" noProof="0">
                          <a:latin typeface="Century Gothic"/>
                        </a:rPr>
                        <a:t>To bring the team together to share updates, review successes and challenges and share P/T insights and experiences in order to develop promising practices for business outreach and engagement and community capacity building</a:t>
                      </a:r>
                      <a:endParaRPr lang="en-US"/>
                    </a:p>
                    <a:p>
                      <a:pPr marL="0" lvl="0" indent="0" algn="l">
                        <a:lnSpc>
                          <a:spcPct val="100000"/>
                        </a:lnSpc>
                        <a:spcBef>
                          <a:spcPts val="0"/>
                        </a:spcBef>
                        <a:spcAft>
                          <a:spcPts val="0"/>
                        </a:spcAft>
                        <a:buNone/>
                      </a:pPr>
                      <a:r>
                        <a:rPr lang="en-US" sz="1000" b="1" i="0" u="none" strike="noStrike" noProof="0">
                          <a:latin typeface="Century Gothic"/>
                        </a:rPr>
                        <a:t>Frequency:</a:t>
                      </a:r>
                      <a:r>
                        <a:rPr lang="en-US" sz="1000" b="0" i="0" u="none" strike="noStrike" noProof="0">
                          <a:latin typeface="Century Gothic"/>
                        </a:rPr>
                        <a:t> Once a year (December)</a:t>
                      </a:r>
                      <a:endParaRPr lang="en-US"/>
                    </a:p>
                  </a:txBody>
                  <a:tcPr/>
                </a:tc>
                <a:tc>
                  <a:txBody>
                    <a:bodyPr/>
                    <a:lstStyle/>
                    <a:p>
                      <a:pPr marL="171450" lvl="0" indent="-171450">
                        <a:buFont typeface="Arial"/>
                        <a:buChar char="•"/>
                      </a:pPr>
                      <a:r>
                        <a:rPr lang="en-US" sz="1000" b="0" i="0" u="none" strike="noStrike" noProof="0">
                          <a:latin typeface="Century Gothic"/>
                        </a:rPr>
                        <a:t>Attendance is required</a:t>
                      </a:r>
                      <a:endParaRPr lang="en-US" sz="1000"/>
                    </a:p>
                  </a:txBody>
                  <a:tcPr/>
                </a:tc>
                <a:tc>
                  <a:txBody>
                    <a:bodyPr/>
                    <a:lstStyle/>
                    <a:p>
                      <a:pPr marL="171450" indent="-171450">
                        <a:buFont typeface="Arial"/>
                        <a:buChar char="•"/>
                      </a:pPr>
                      <a:r>
                        <a:rPr lang="en-US" sz="1000"/>
                        <a:t>Where possible, a part of this meeting will include joint attendance of delivery team members and EDs/CEOs</a:t>
                      </a:r>
                    </a:p>
                  </a:txBody>
                  <a:tcPr/>
                </a:tc>
                <a:tc>
                  <a:txBody>
                    <a:bodyPr/>
                    <a:lstStyle/>
                    <a:p>
                      <a:pPr marL="285750" lvl="0" indent="-285750">
                        <a:buFont typeface="Arial" panose="020B0604020202020204" pitchFamily="34" charset="0"/>
                        <a:buChar char="•"/>
                      </a:pPr>
                      <a:r>
                        <a:rPr lang="en-US" sz="1000"/>
                        <a:t>Organized by RWA national team</a:t>
                      </a:r>
                    </a:p>
                  </a:txBody>
                  <a:tcPr/>
                </a:tc>
                <a:extLst>
                  <a:ext uri="{0D108BD9-81ED-4DB2-BD59-A6C34878D82A}">
                    <a16:rowId xmlns:a16="http://schemas.microsoft.com/office/drawing/2014/main" val="1485268528"/>
                  </a:ext>
                </a:extLst>
              </a:tr>
              <a:tr h="935759">
                <a:tc>
                  <a:txBody>
                    <a:bodyPr/>
                    <a:lstStyle/>
                    <a:p>
                      <a:pPr marL="0" lvl="0" indent="0" algn="l">
                        <a:lnSpc>
                          <a:spcPct val="100000"/>
                        </a:lnSpc>
                        <a:spcBef>
                          <a:spcPts val="0"/>
                        </a:spcBef>
                        <a:spcAft>
                          <a:spcPts val="0"/>
                        </a:spcAft>
                        <a:buNone/>
                      </a:pPr>
                      <a:r>
                        <a:rPr lang="en-US" sz="1000" b="1" i="0" u="none" strike="noStrike" noProof="0">
                          <a:latin typeface="Century Gothic"/>
                        </a:rPr>
                        <a:t>Annual in-person Partners meeting</a:t>
                      </a:r>
                      <a:endParaRPr lang="en-US" sz="1000" b="0" i="0" u="none" strike="noStrike" noProof="0">
                        <a:latin typeface="Century Gothic"/>
                      </a:endParaRPr>
                    </a:p>
                    <a:p>
                      <a:pPr lvl="0" algn="l">
                        <a:lnSpc>
                          <a:spcPct val="100000"/>
                        </a:lnSpc>
                        <a:spcBef>
                          <a:spcPts val="0"/>
                        </a:spcBef>
                        <a:spcAft>
                          <a:spcPts val="0"/>
                        </a:spcAft>
                        <a:buNone/>
                      </a:pPr>
                      <a:endParaRPr lang="en-US" sz="1000" b="1" i="0" u="none" strike="noStrike" noProof="0"/>
                    </a:p>
                    <a:p>
                      <a:pPr lvl="0" algn="l">
                        <a:lnSpc>
                          <a:spcPct val="100000"/>
                        </a:lnSpc>
                        <a:spcBef>
                          <a:spcPts val="0"/>
                        </a:spcBef>
                        <a:spcAft>
                          <a:spcPts val="0"/>
                        </a:spcAft>
                        <a:buNone/>
                      </a:pPr>
                      <a:r>
                        <a:rPr lang="en-US" sz="1000" b="1" i="0" u="none" strike="noStrike" noProof="0"/>
                        <a:t>Aim: </a:t>
                      </a:r>
                      <a:r>
                        <a:rPr lang="en-US" sz="1000" b="0" i="0" u="none" strike="noStrike" noProof="0"/>
                        <a:t>To provide an opportunity for RWA Delivery Partners to review and discuss outcomes achieved and challenges faced within RWA; to address / resolve administrative and delivery issues, and to solicit feedback and input from the RWA Delivery Partners as to ongoing issues that may have impact on the successful delivery of RWA.</a:t>
                      </a:r>
                    </a:p>
                    <a:p>
                      <a:pPr lvl="0" algn="l">
                        <a:lnSpc>
                          <a:spcPct val="100000"/>
                        </a:lnSpc>
                        <a:spcBef>
                          <a:spcPts val="0"/>
                        </a:spcBef>
                        <a:spcAft>
                          <a:spcPts val="0"/>
                        </a:spcAft>
                        <a:buNone/>
                      </a:pPr>
                      <a:r>
                        <a:rPr lang="en-US" sz="1000" b="1" i="0" u="none" strike="noStrike" noProof="0">
                          <a:latin typeface="Century Gothic"/>
                        </a:rPr>
                        <a:t>Frequency:</a:t>
                      </a:r>
                      <a:r>
                        <a:rPr lang="en-US" sz="1000" b="0" i="0" u="none" strike="noStrike" noProof="0">
                          <a:latin typeface="Century Gothic"/>
                        </a:rPr>
                        <a:t> Once a year</a:t>
                      </a:r>
                    </a:p>
                  </a:txBody>
                  <a:tcPr/>
                </a:tc>
                <a:tc>
                  <a:txBody>
                    <a:bodyPr/>
                    <a:lstStyle/>
                    <a:p>
                      <a:pPr marL="285750" marR="0" lvl="0" indent="-285750">
                        <a:lnSpc>
                          <a:spcPct val="100000"/>
                        </a:lnSpc>
                        <a:spcBef>
                          <a:spcPts val="0"/>
                        </a:spcBef>
                        <a:spcAft>
                          <a:spcPts val="0"/>
                        </a:spcAft>
                        <a:buClrTx/>
                        <a:buSzTx/>
                        <a:buFont typeface="Arial" panose="020B0604020202020204" pitchFamily="34" charset="0"/>
                        <a:buChar char="•"/>
                      </a:pPr>
                      <a:r>
                        <a:rPr lang="en-US" sz="1000">
                          <a:solidFill>
                            <a:srgbClr val="000000"/>
                          </a:solidFill>
                          <a:latin typeface="+mn-lt"/>
                        </a:rPr>
                        <a:t>LMFs do not attend</a:t>
                      </a:r>
                      <a:endParaRPr lang="en-US"/>
                    </a:p>
                  </a:txBody>
                  <a:tcPr/>
                </a:tc>
                <a:tc>
                  <a:txBody>
                    <a:bodyPr/>
                    <a:lstStyle/>
                    <a:p>
                      <a:pPr marL="285750" lvl="0" indent="-285750">
                        <a:buFont typeface="Arial" panose="020B0604020202020204" pitchFamily="34" charset="0"/>
                        <a:buChar char="•"/>
                      </a:pPr>
                      <a:r>
                        <a:rPr lang="en-US" sz="1000" b="0" i="0" u="none" strike="noStrike" noProof="0"/>
                        <a:t>EDs/CEOs are expected to participate in at least one face-to-face meeting of the RWA partners each year.  </a:t>
                      </a:r>
                      <a:endParaRPr lang="en-US"/>
                    </a:p>
                    <a:p>
                      <a:pPr marL="285750" lvl="0" indent="-285750">
                        <a:buFont typeface="Arial" panose="020B0604020202020204" pitchFamily="34" charset="0"/>
                        <a:buChar char="•"/>
                      </a:pPr>
                      <a:r>
                        <a:rPr lang="en-US" sz="1000" b="0" i="0" u="none" strike="noStrike" noProof="0"/>
                        <a:t>Timing to be determined by the RWA executive.</a:t>
                      </a:r>
                      <a:endParaRPr lang="en-US"/>
                    </a:p>
                    <a:p>
                      <a:pPr marL="285750" lvl="0" indent="-285750">
                        <a:buFont typeface="Arial" panose="020B0604020202020204" pitchFamily="34" charset="0"/>
                        <a:buChar char="•"/>
                      </a:pPr>
                      <a:endParaRPr lang="en-US" sz="1000" b="0" i="0" u="none" strike="noStrike" noProof="0">
                        <a:latin typeface="Century Gothic"/>
                      </a:endParaRPr>
                    </a:p>
                    <a:p>
                      <a:pPr marL="0" lvl="0" indent="0">
                        <a:buNone/>
                      </a:pPr>
                      <a:endParaRPr lang="en-US" sz="1000"/>
                    </a:p>
                  </a:txBody>
                  <a:tcPr/>
                </a:tc>
                <a:tc>
                  <a:txBody>
                    <a:bodyPr/>
                    <a:lstStyle/>
                    <a:p>
                      <a:pPr marL="285750" lvl="0" indent="-285750">
                        <a:buFont typeface="Arial" panose="020B0604020202020204" pitchFamily="34" charset="0"/>
                        <a:buChar char="•"/>
                      </a:pPr>
                      <a:r>
                        <a:rPr lang="en-US" sz="1000"/>
                        <a:t>Organized by RWA national team</a:t>
                      </a:r>
                      <a:endParaRPr lang="en-US"/>
                    </a:p>
                  </a:txBody>
                  <a:tcPr/>
                </a:tc>
                <a:extLst>
                  <a:ext uri="{0D108BD9-81ED-4DB2-BD59-A6C34878D82A}">
                    <a16:rowId xmlns:a16="http://schemas.microsoft.com/office/drawing/2014/main" val="2187063466"/>
                  </a:ext>
                </a:extLst>
              </a:tr>
              <a:tr h="935758">
                <a:tc>
                  <a:txBody>
                    <a:bodyPr/>
                    <a:lstStyle/>
                    <a:p>
                      <a:pPr lvl="0" algn="l">
                        <a:lnSpc>
                          <a:spcPct val="100000"/>
                        </a:lnSpc>
                        <a:spcBef>
                          <a:spcPts val="0"/>
                        </a:spcBef>
                        <a:spcAft>
                          <a:spcPts val="0"/>
                        </a:spcAft>
                        <a:buNone/>
                      </a:pPr>
                      <a:r>
                        <a:rPr lang="en-US" sz="1000" b="1" i="0" u="none" strike="noStrike" noProof="0">
                          <a:latin typeface="Century Gothic"/>
                        </a:rPr>
                        <a:t>Informal Communication (questions, comments etc. regarding the day-to-day implementation/delivery of the project)</a:t>
                      </a:r>
                    </a:p>
                  </a:txBody>
                  <a:tcPr/>
                </a:tc>
                <a:tc>
                  <a:txBody>
                    <a:bodyPr/>
                    <a:lstStyle/>
                    <a:p>
                      <a:pPr marL="285750" lvl="0" indent="-285750">
                        <a:lnSpc>
                          <a:spcPct val="100000"/>
                        </a:lnSpc>
                        <a:spcBef>
                          <a:spcPts val="0"/>
                        </a:spcBef>
                        <a:spcAft>
                          <a:spcPts val="0"/>
                        </a:spcAft>
                        <a:buFont typeface="Arial"/>
                        <a:buChar char="•"/>
                      </a:pPr>
                      <a:r>
                        <a:rPr lang="en-US" sz="1000">
                          <a:solidFill>
                            <a:srgbClr val="000000"/>
                          </a:solidFill>
                          <a:latin typeface="+mn-lt"/>
                        </a:rPr>
                        <a:t>LMFs should feel able to reach out to any member of the national team, on any issue</a:t>
                      </a:r>
                    </a:p>
                  </a:txBody>
                  <a:tcPr/>
                </a:tc>
                <a:tc>
                  <a:txBody>
                    <a:bodyPr/>
                    <a:lstStyle/>
                    <a:p>
                      <a:pPr marL="171450" lvl="0" indent="-171450" algn="l">
                        <a:lnSpc>
                          <a:spcPct val="100000"/>
                        </a:lnSpc>
                        <a:spcBef>
                          <a:spcPts val="0"/>
                        </a:spcBef>
                        <a:spcAft>
                          <a:spcPts val="0"/>
                        </a:spcAft>
                        <a:buFont typeface="Arial"/>
                        <a:buChar char="•"/>
                      </a:pPr>
                      <a:r>
                        <a:rPr lang="en-US" sz="1000" b="0" i="0" u="none" strike="noStrike" noProof="0">
                          <a:latin typeface="Century Gothic"/>
                        </a:rPr>
                        <a:t>EDs/CEOs should feel able to reach out to any member of the national team, on any issue.  This said, it is most appropriate to direct communications to project Director, Don Gallant.</a:t>
                      </a:r>
                    </a:p>
                    <a:p>
                      <a:pPr marL="0" lvl="0" indent="0">
                        <a:buNone/>
                      </a:pPr>
                      <a:endParaRPr lang="en-US" sz="1000"/>
                    </a:p>
                  </a:txBody>
                  <a:tcPr/>
                </a:tc>
                <a:tc>
                  <a:txBody>
                    <a:bodyPr/>
                    <a:lstStyle/>
                    <a:p>
                      <a:pPr marL="285750" lvl="0" indent="-285750">
                        <a:buFont typeface="Arial"/>
                        <a:buChar char="•"/>
                      </a:pPr>
                      <a:r>
                        <a:rPr lang="en-US" sz="1000" dirty="0"/>
                        <a:t>The national team is available to all LMFs and EDs/CEOs by phone, email, Microsoft Teams and is happy to discuss any issue</a:t>
                      </a:r>
                    </a:p>
                  </a:txBody>
                  <a:tcPr/>
                </a:tc>
                <a:extLst>
                  <a:ext uri="{0D108BD9-81ED-4DB2-BD59-A6C34878D82A}">
                    <a16:rowId xmlns:a16="http://schemas.microsoft.com/office/drawing/2014/main" val="2952569938"/>
                  </a:ext>
                </a:extLst>
              </a:tr>
            </a:tbl>
          </a:graphicData>
        </a:graphic>
      </p:graphicFrame>
    </p:spTree>
    <p:extLst>
      <p:ext uri="{BB962C8B-B14F-4D97-AF65-F5344CB8AC3E}">
        <p14:creationId xmlns:p14="http://schemas.microsoft.com/office/powerpoint/2010/main" val="36989616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96190" y="1525153"/>
            <a:ext cx="7431810" cy="4718629"/>
          </a:xfrm>
        </p:spPr>
        <p:txBody>
          <a:bodyPr>
            <a:normAutofit/>
          </a:bodyPr>
          <a:lstStyle/>
          <a:p>
            <a:pPr marL="742950" indent="-742950"/>
            <a:endParaRPr lang="en-US" sz="2000">
              <a:solidFill>
                <a:srgbClr val="000000"/>
              </a:solidFill>
              <a:latin typeface="+mn-lt"/>
            </a:endParaRPr>
          </a:p>
          <a:p>
            <a:pPr marL="342900" indent="-342900">
              <a:buFont typeface="+mj-lt"/>
              <a:buAutoNum type="arabicPeriod"/>
            </a:pPr>
            <a:endParaRPr lang="en-US" sz="3600"/>
          </a:p>
        </p:txBody>
      </p:sp>
      <p:sp>
        <p:nvSpPr>
          <p:cNvPr id="2" name="Text Placeholder 1"/>
          <p:cNvSpPr>
            <a:spLocks noGrp="1"/>
          </p:cNvSpPr>
          <p:nvPr>
            <p:ph type="body" sz="quarter" idx="10"/>
          </p:nvPr>
        </p:nvSpPr>
        <p:spPr/>
        <p:txBody>
          <a:bodyPr>
            <a:normAutofit lnSpcReduction="10000"/>
          </a:bodyPr>
          <a:lstStyle/>
          <a:p>
            <a:endParaRPr lang="en-US"/>
          </a:p>
        </p:txBody>
      </p:sp>
      <p:sp>
        <p:nvSpPr>
          <p:cNvPr id="7" name="Text Placeholder 3"/>
          <p:cNvSpPr txBox="1">
            <a:spLocks/>
          </p:cNvSpPr>
          <p:nvPr/>
        </p:nvSpPr>
        <p:spPr>
          <a:xfrm>
            <a:off x="152400" y="138545"/>
            <a:ext cx="8839200" cy="861291"/>
          </a:xfrm>
          <a:prstGeom prst="rect">
            <a:avLst/>
          </a:prstGeom>
          <a:solidFill>
            <a:srgbClr val="FFF200"/>
          </a:solidFill>
        </p:spPr>
        <p:txBody>
          <a:bodyPr vert="horz" lIns="91440" tIns="45720" rIns="91440" bIns="45720" rtlCol="0">
            <a:normAutofit/>
          </a:bodyPr>
          <a:lstStyle>
            <a:lvl1pPr marL="0" indent="0" algn="ctr" eaLnBrk="1" hangingPunct="1">
              <a:buFont typeface="Arial"/>
              <a:buNone/>
              <a:defRPr sz="4000" b="1" i="0" cap="all" baseline="0">
                <a:solidFill>
                  <a:srgbClr val="000000"/>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914400"/>
            <a:r>
              <a:rPr lang="en-US" kern="0"/>
              <a:t>working together: REPORTING</a:t>
            </a:r>
          </a:p>
        </p:txBody>
      </p:sp>
      <p:sp>
        <p:nvSpPr>
          <p:cNvPr id="3" name="TextBox 2"/>
          <p:cNvSpPr txBox="1"/>
          <p:nvPr/>
        </p:nvSpPr>
        <p:spPr>
          <a:xfrm>
            <a:off x="696190" y="1256021"/>
            <a:ext cx="8050646" cy="923330"/>
          </a:xfrm>
          <a:prstGeom prst="rect">
            <a:avLst/>
          </a:prstGeom>
          <a:noFill/>
        </p:spPr>
        <p:txBody>
          <a:bodyPr wrap="square" rtlCol="0">
            <a:spAutoFit/>
          </a:bodyPr>
          <a:lstStyle/>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695C8E1A-D7CF-7D42-AF1C-AC06E4238E32}"/>
              </a:ext>
            </a:extLst>
          </p:cNvPr>
          <p:cNvGraphicFramePr>
            <a:graphicFrameLocks noGrp="1"/>
          </p:cNvGraphicFramePr>
          <p:nvPr/>
        </p:nvGraphicFramePr>
        <p:xfrm>
          <a:off x="188190" y="1397000"/>
          <a:ext cx="8797176" cy="5462968"/>
        </p:xfrm>
        <a:graphic>
          <a:graphicData uri="http://schemas.openxmlformats.org/drawingml/2006/table">
            <a:tbl>
              <a:tblPr firstRow="1" bandRow="1">
                <a:tableStyleId>{5C22544A-7EE6-4342-B048-85BDC9FD1C3A}</a:tableStyleId>
              </a:tblPr>
              <a:tblGrid>
                <a:gridCol w="1615129">
                  <a:extLst>
                    <a:ext uri="{9D8B030D-6E8A-4147-A177-3AD203B41FA5}">
                      <a16:colId xmlns:a16="http://schemas.microsoft.com/office/drawing/2014/main" val="1457279602"/>
                    </a:ext>
                  </a:extLst>
                </a:gridCol>
                <a:gridCol w="3238500">
                  <a:extLst>
                    <a:ext uri="{9D8B030D-6E8A-4147-A177-3AD203B41FA5}">
                      <a16:colId xmlns:a16="http://schemas.microsoft.com/office/drawing/2014/main" val="2424335953"/>
                    </a:ext>
                  </a:extLst>
                </a:gridCol>
                <a:gridCol w="1752599">
                  <a:extLst>
                    <a:ext uri="{9D8B030D-6E8A-4147-A177-3AD203B41FA5}">
                      <a16:colId xmlns:a16="http://schemas.microsoft.com/office/drawing/2014/main" val="3946859848"/>
                    </a:ext>
                  </a:extLst>
                </a:gridCol>
                <a:gridCol w="2190948">
                  <a:extLst>
                    <a:ext uri="{9D8B030D-6E8A-4147-A177-3AD203B41FA5}">
                      <a16:colId xmlns:a16="http://schemas.microsoft.com/office/drawing/2014/main" val="1389882622"/>
                    </a:ext>
                  </a:extLst>
                </a:gridCol>
              </a:tblGrid>
              <a:tr h="648112">
                <a:tc>
                  <a:txBody>
                    <a:bodyPr/>
                    <a:lstStyle/>
                    <a:p>
                      <a:r>
                        <a:rPr lang="en-US" sz="1600"/>
                        <a:t>REPORTING MECHANISM</a:t>
                      </a:r>
                    </a:p>
                  </a:txBody>
                  <a:tcPr/>
                </a:tc>
                <a:tc>
                  <a:txBody>
                    <a:bodyPr/>
                    <a:lstStyle/>
                    <a:p>
                      <a:pPr algn="ctr"/>
                      <a:r>
                        <a:rPr lang="en-US" sz="1600"/>
                        <a:t>ROLE OF LMF</a:t>
                      </a:r>
                    </a:p>
                  </a:txBody>
                  <a:tcPr/>
                </a:tc>
                <a:tc>
                  <a:txBody>
                    <a:bodyPr/>
                    <a:lstStyle/>
                    <a:p>
                      <a:pPr algn="ctr"/>
                      <a:r>
                        <a:rPr lang="en-US" sz="1600"/>
                        <a:t>ROLE OF P/T PARTNER ORG</a:t>
                      </a:r>
                    </a:p>
                  </a:txBody>
                  <a:tcPr/>
                </a:tc>
                <a:tc>
                  <a:txBody>
                    <a:bodyPr/>
                    <a:lstStyle/>
                    <a:p>
                      <a:pPr algn="ctr"/>
                      <a:r>
                        <a:rPr lang="en-US" sz="1600"/>
                        <a:t>ROLE OF NATIONAL TEAM</a:t>
                      </a:r>
                    </a:p>
                  </a:txBody>
                  <a:tcPr/>
                </a:tc>
                <a:extLst>
                  <a:ext uri="{0D108BD9-81ED-4DB2-BD59-A6C34878D82A}">
                    <a16:rowId xmlns:a16="http://schemas.microsoft.com/office/drawing/2014/main" val="3096706448"/>
                  </a:ext>
                </a:extLst>
              </a:tr>
              <a:tr h="995648">
                <a:tc>
                  <a:txBody>
                    <a:bodyPr/>
                    <a:lstStyle/>
                    <a:p>
                      <a:r>
                        <a:rPr lang="en-US" sz="1000" b="1"/>
                        <a:t>PARTICIPANT INFORMATION FORM (PIF)</a:t>
                      </a:r>
                    </a:p>
                  </a:txBody>
                  <a:tcPr/>
                </a:tc>
                <a:tc>
                  <a:txBody>
                    <a:bodyPr/>
                    <a:lstStyle/>
                    <a:p>
                      <a:pPr marL="285750" indent="-285750">
                        <a:buFont typeface="Arial" panose="020B0604020202020204" pitchFamily="34" charset="0"/>
                        <a:buChar char="•"/>
                      </a:pPr>
                      <a:r>
                        <a:rPr lang="en-US" sz="1000"/>
                        <a:t>Responsible for ensuring the timely and accurate completion of PIF from agency partners</a:t>
                      </a:r>
                    </a:p>
                    <a:p>
                      <a:pPr marL="285750" indent="-285750">
                        <a:buFont typeface="Arial" panose="020B0604020202020204" pitchFamily="34" charset="0"/>
                        <a:buChar char="•"/>
                      </a:pPr>
                      <a:r>
                        <a:rPr lang="en-US" sz="1000"/>
                        <a:t>Responsible for assigning a unique participant code and uploading to Microsoft Teams</a:t>
                      </a:r>
                    </a:p>
                  </a:txBody>
                  <a:tcPr/>
                </a:tc>
                <a:tc>
                  <a:txBody>
                    <a:bodyPr/>
                    <a:lstStyle/>
                    <a:p>
                      <a:r>
                        <a:rPr lang="en-US" sz="1000"/>
                        <a:t>N/A</a:t>
                      </a:r>
                    </a:p>
                  </a:txBody>
                  <a:tcPr/>
                </a:tc>
                <a:tc>
                  <a:txBody>
                    <a:bodyPr/>
                    <a:lstStyle/>
                    <a:p>
                      <a:pPr marL="285750" indent="-285750">
                        <a:buFont typeface="Arial" panose="020B0604020202020204" pitchFamily="34" charset="0"/>
                        <a:buChar char="•"/>
                      </a:pPr>
                      <a:r>
                        <a:rPr lang="en-US" sz="1000"/>
                        <a:t>Responsible for completing SIN check and providing LMF with real time updates on status</a:t>
                      </a:r>
                    </a:p>
                    <a:p>
                      <a:pPr marL="285750" indent="-285750">
                        <a:buFont typeface="Arial" panose="020B0604020202020204" pitchFamily="34" charset="0"/>
                        <a:buChar char="•"/>
                      </a:pPr>
                      <a:r>
                        <a:rPr lang="en-US" sz="1000"/>
                        <a:t>Responsible for submitting exemptions to OF if needed</a:t>
                      </a:r>
                    </a:p>
                  </a:txBody>
                  <a:tcPr/>
                </a:tc>
                <a:extLst>
                  <a:ext uri="{0D108BD9-81ED-4DB2-BD59-A6C34878D82A}">
                    <a16:rowId xmlns:a16="http://schemas.microsoft.com/office/drawing/2014/main" val="1485268528"/>
                  </a:ext>
                </a:extLst>
              </a:tr>
              <a:tr h="1747085">
                <a:tc>
                  <a:txBody>
                    <a:bodyPr/>
                    <a:lstStyle/>
                    <a:p>
                      <a:r>
                        <a:rPr lang="en-US" sz="1000" b="1"/>
                        <a:t>PARTICIPANT SUPPORT FORM (PSF)</a:t>
                      </a:r>
                    </a:p>
                  </a:txBody>
                  <a:tcPr/>
                </a:tc>
                <a:tc>
                  <a:txBody>
                    <a:bodyPr/>
                    <a:lstStyle/>
                    <a:p>
                      <a:pPr marL="285750" marR="0" lvl="0" indent="-28575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noProof="0"/>
                        <a:t>Delivery team members are expected to engage with employment partner agencies to provide any necessary on-the-job supports.  This process is undertaken via PSF to-and-from employment agencies that the delivery team member helps coordinate.  </a:t>
                      </a:r>
                      <a:endParaRPr lang="en-US"/>
                    </a:p>
                    <a:p>
                      <a:pPr marL="285750" marR="0" lvl="0" indent="-285750">
                        <a:lnSpc>
                          <a:spcPct val="100000"/>
                        </a:lnSpc>
                        <a:spcBef>
                          <a:spcPts val="0"/>
                        </a:spcBef>
                        <a:spcAft>
                          <a:spcPts val="0"/>
                        </a:spcAft>
                        <a:buClrTx/>
                        <a:buSzTx/>
                        <a:buFont typeface="Arial" panose="020B0604020202020204" pitchFamily="34" charset="0"/>
                        <a:buChar char="•"/>
                      </a:pPr>
                      <a:r>
                        <a:rPr lang="en-US" sz="1000">
                          <a:solidFill>
                            <a:srgbClr val="000000"/>
                          </a:solidFill>
                          <a:latin typeface="+mn-lt"/>
                        </a:rPr>
                        <a:t>If funding for Direct Participant Supports are needed, a </a:t>
                      </a:r>
                      <a:r>
                        <a:rPr lang="en-US" sz="1000" b="1">
                          <a:solidFill>
                            <a:srgbClr val="000000"/>
                          </a:solidFill>
                          <a:latin typeface="+mn-lt"/>
                        </a:rPr>
                        <a:t>Participant Support Form (PSF)</a:t>
                      </a:r>
                      <a:r>
                        <a:rPr lang="en-US" sz="1000">
                          <a:solidFill>
                            <a:srgbClr val="000000"/>
                          </a:solidFill>
                          <a:latin typeface="+mn-lt"/>
                        </a:rPr>
                        <a:t> is completed by agency partner and submitted to LMF to process with their internal accounting personnel</a:t>
                      </a:r>
                      <a:endParaRPr lang="en-US"/>
                    </a:p>
                  </a:txBody>
                  <a:tcPr/>
                </a:tc>
                <a:tc>
                  <a:txBody>
                    <a:bodyPr/>
                    <a:lstStyle/>
                    <a:p>
                      <a:pPr marL="285750" indent="-285750">
                        <a:buFont typeface="Arial" panose="020B0604020202020204" pitchFamily="34" charset="0"/>
                        <a:buChar char="•"/>
                      </a:pPr>
                      <a:r>
                        <a:rPr lang="en-US" sz="1000"/>
                        <a:t>Ensures that accounting personnel have an understanding of the PSF process</a:t>
                      </a:r>
                    </a:p>
                  </a:txBody>
                  <a:tcPr/>
                </a:tc>
                <a:tc>
                  <a:txBody>
                    <a:bodyPr/>
                    <a:lstStyle/>
                    <a:p>
                      <a:pPr marL="285750" indent="-285750">
                        <a:buFont typeface="Arial" panose="020B0604020202020204" pitchFamily="34" charset="0"/>
                        <a:buChar char="•"/>
                      </a:pPr>
                      <a:r>
                        <a:rPr lang="en-US" sz="1000"/>
                        <a:t>Can provide a brief virtual training to all accounting personnel on processing PSFs</a:t>
                      </a:r>
                    </a:p>
                  </a:txBody>
                  <a:tcPr/>
                </a:tc>
                <a:extLst>
                  <a:ext uri="{0D108BD9-81ED-4DB2-BD59-A6C34878D82A}">
                    <a16:rowId xmlns:a16="http://schemas.microsoft.com/office/drawing/2014/main" val="2187063466"/>
                  </a:ext>
                </a:extLst>
              </a:tr>
              <a:tr h="1145933">
                <a:tc>
                  <a:txBody>
                    <a:bodyPr/>
                    <a:lstStyle/>
                    <a:p>
                      <a:r>
                        <a:rPr lang="en-US" sz="1000" b="1"/>
                        <a:t>QUARTERLY REPORT</a:t>
                      </a:r>
                    </a:p>
                    <a:p>
                      <a:pPr lvl="0">
                        <a:buNone/>
                      </a:pPr>
                      <a:endParaRPr lang="en-US" sz="1000" b="1"/>
                    </a:p>
                  </a:txBody>
                  <a:tcPr/>
                </a:tc>
                <a:tc>
                  <a:txBody>
                    <a:bodyPr/>
                    <a:lstStyle/>
                    <a:p>
                      <a:pPr marL="285750" marR="0" lvl="0" indent="-285750" eaLnBrk="1" fontAlgn="auto" latinLnBrk="0" hangingPunct="1">
                        <a:lnSpc>
                          <a:spcPct val="100000"/>
                        </a:lnSpc>
                        <a:spcBef>
                          <a:spcPts val="0"/>
                        </a:spcBef>
                        <a:spcAft>
                          <a:spcPts val="0"/>
                        </a:spcAft>
                        <a:buClrTx/>
                        <a:buSzTx/>
                        <a:buFont typeface="Arial" panose="020B0604020202020204" pitchFamily="34" charset="0"/>
                        <a:buChar char="•"/>
                      </a:pPr>
                      <a:r>
                        <a:rPr lang="en-US" sz="1000"/>
                        <a:t>Responsible for the timely and accurate tracking all activities (e.g. employer outreach, engagement activities, jobs generated and filled)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Responsible for the timely completion of QR</a:t>
                      </a:r>
                    </a:p>
                  </a:txBody>
                  <a:tcPr/>
                </a:tc>
                <a:tc>
                  <a:txBody>
                    <a:bodyPr/>
                    <a:lstStyle/>
                    <a:p>
                      <a:pPr marL="171450" indent="-171450">
                        <a:buFont typeface="Arial" panose="020B0604020202020204" pitchFamily="34" charset="0"/>
                        <a:buChar char="•"/>
                      </a:pPr>
                      <a:r>
                        <a:rPr lang="en-US" sz="1000"/>
                        <a:t>Reviews QRs prior to submission to national team</a:t>
                      </a:r>
                    </a:p>
                    <a:p>
                      <a:pPr marL="171450" indent="-171450">
                        <a:buFont typeface="Arial" panose="020B0604020202020204" pitchFamily="34" charset="0"/>
                        <a:buChar char="•"/>
                      </a:pPr>
                      <a:r>
                        <a:rPr lang="en-US" sz="1000"/>
                        <a:t>Joint submission of quarterly report by LMF and ED/CEO/designate </a:t>
                      </a:r>
                    </a:p>
                  </a:txBody>
                  <a:tcPr/>
                </a:tc>
                <a:tc>
                  <a:txBody>
                    <a:bodyPr/>
                    <a:lstStyle/>
                    <a:p>
                      <a:pPr marL="171450" indent="-171450">
                        <a:buFont typeface="Arial" panose="020B0604020202020204" pitchFamily="34" charset="0"/>
                        <a:buChar char="•"/>
                      </a:pPr>
                      <a:r>
                        <a:rPr lang="en-US" sz="1000"/>
                        <a:t>Responsible for reviewing all QRs, aggregating findings across P/Ts</a:t>
                      </a:r>
                    </a:p>
                    <a:p>
                      <a:pPr marL="171450" indent="-171450">
                        <a:buFont typeface="Arial" panose="020B0604020202020204" pitchFamily="34" charset="0"/>
                        <a:buChar char="•"/>
                      </a:pPr>
                      <a:r>
                        <a:rPr lang="en-US" sz="1000"/>
                        <a:t>Responsible for following up with each LMF to provide feedback </a:t>
                      </a:r>
                    </a:p>
                  </a:txBody>
                  <a:tcPr/>
                </a:tc>
                <a:extLst>
                  <a:ext uri="{0D108BD9-81ED-4DB2-BD59-A6C34878D82A}">
                    <a16:rowId xmlns:a16="http://schemas.microsoft.com/office/drawing/2014/main" val="730484013"/>
                  </a:ext>
                </a:extLst>
              </a:tr>
              <a:tr h="882936">
                <a:tc>
                  <a:txBody>
                    <a:bodyPr/>
                    <a:lstStyle/>
                    <a:p>
                      <a:pPr lvl="0">
                        <a:buNone/>
                      </a:pPr>
                      <a:r>
                        <a:rPr lang="en-US" sz="1000" b="1"/>
                        <a:t>OTHER: P/T (INTERNAL) REPORTING MECHANISMS</a:t>
                      </a:r>
                    </a:p>
                  </a:txBody>
                  <a:tcPr/>
                </a:tc>
                <a:tc>
                  <a:txBody>
                    <a:bodyPr/>
                    <a:lstStyle/>
                    <a:p>
                      <a:pPr marL="285750" lvl="0" indent="-285750">
                        <a:lnSpc>
                          <a:spcPct val="100000"/>
                        </a:lnSpc>
                        <a:spcBef>
                          <a:spcPts val="0"/>
                        </a:spcBef>
                        <a:spcAft>
                          <a:spcPts val="0"/>
                        </a:spcAft>
                        <a:buFont typeface="Arial"/>
                        <a:buChar char="•"/>
                      </a:pPr>
                      <a:r>
                        <a:rPr lang="en-US" sz="1000"/>
                        <a:t>Responsible for the timely and accurate completion of these reports, as determined by their ED/CEO</a:t>
                      </a:r>
                    </a:p>
                  </a:txBody>
                  <a:tcPr/>
                </a:tc>
                <a:tc>
                  <a:txBody>
                    <a:bodyPr/>
                    <a:lstStyle/>
                    <a:p>
                      <a:pPr marL="171450" lvl="0" indent="-171450">
                        <a:buFont typeface="Arial"/>
                        <a:buChar char="•"/>
                      </a:pPr>
                      <a:r>
                        <a:rPr lang="en-US" sz="1000"/>
                        <a:t>Determined/set by ED/CEO</a:t>
                      </a:r>
                    </a:p>
                  </a:txBody>
                  <a:tcPr/>
                </a:tc>
                <a:tc>
                  <a:txBody>
                    <a:bodyPr/>
                    <a:lstStyle/>
                    <a:p>
                      <a:pPr marL="171450" lvl="0" indent="-171450">
                        <a:buFont typeface="Arial"/>
                        <a:buChar char="•"/>
                      </a:pPr>
                      <a:r>
                        <a:rPr lang="en-US" sz="1000"/>
                        <a:t>To work with LMF to ensure they have access to project information needed to complete internal reporting</a:t>
                      </a:r>
                    </a:p>
                  </a:txBody>
                  <a:tcPr/>
                </a:tc>
                <a:extLst>
                  <a:ext uri="{0D108BD9-81ED-4DB2-BD59-A6C34878D82A}">
                    <a16:rowId xmlns:a16="http://schemas.microsoft.com/office/drawing/2014/main" val="932953869"/>
                  </a:ext>
                </a:extLst>
              </a:tr>
            </a:tbl>
          </a:graphicData>
        </a:graphic>
      </p:graphicFrame>
    </p:spTree>
    <p:extLst>
      <p:ext uri="{BB962C8B-B14F-4D97-AF65-F5344CB8AC3E}">
        <p14:creationId xmlns:p14="http://schemas.microsoft.com/office/powerpoint/2010/main" val="37623935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868FC3-4BDB-C549-956B-23EAEC4E684C}"/>
              </a:ext>
            </a:extLst>
          </p:cNvPr>
          <p:cNvSpPr>
            <a:spLocks noGrp="1"/>
          </p:cNvSpPr>
          <p:nvPr>
            <p:ph type="body" sz="quarter" idx="13"/>
          </p:nvPr>
        </p:nvSpPr>
        <p:spPr>
          <a:xfrm>
            <a:off x="658906" y="2344271"/>
            <a:ext cx="4572000" cy="609600"/>
          </a:xfrm>
        </p:spPr>
        <p:txBody>
          <a:bodyPr/>
          <a:lstStyle/>
          <a:p>
            <a:pPr algn="ctr"/>
            <a:r>
              <a:rPr lang="en-US" dirty="0"/>
              <a:t>CREATING AN INCLUSIVE LABOUR MARKET</a:t>
            </a:r>
          </a:p>
        </p:txBody>
      </p:sp>
      <p:pic>
        <p:nvPicPr>
          <p:cNvPr id="6" name="Picture Placeholder 4">
            <a:extLst>
              <a:ext uri="{FF2B5EF4-FFF2-40B4-BE49-F238E27FC236}">
                <a16:creationId xmlns:a16="http://schemas.microsoft.com/office/drawing/2014/main" id="{26C19352-F031-A540-BDC9-C48709057389}"/>
              </a:ext>
            </a:extLst>
          </p:cNvPr>
          <p:cNvPicPr>
            <a:picLocks noGrp="1" noChangeAspect="1"/>
          </p:cNvPicPr>
          <p:nvPr>
            <p:ph type="pic" sz="quarter" idx="12"/>
          </p:nvPr>
        </p:nvPicPr>
        <p:blipFill>
          <a:blip r:embed="rId3"/>
          <a:srcRect l="31437" r="31437"/>
          <a:stretch>
            <a:fillRect/>
          </a:stretch>
        </p:blipFill>
        <p:spPr>
          <a:xfrm>
            <a:off x="5329518" y="1181100"/>
            <a:ext cx="2971800" cy="4495800"/>
          </a:xfrm>
          <a:prstGeom prst="rect">
            <a:avLst/>
          </a:prstGeom>
        </p:spPr>
      </p:pic>
    </p:spTree>
    <p:extLst>
      <p:ext uri="{BB962C8B-B14F-4D97-AF65-F5344CB8AC3E}">
        <p14:creationId xmlns:p14="http://schemas.microsoft.com/office/powerpoint/2010/main" val="11349858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18067" y="1465942"/>
            <a:ext cx="8034867" cy="4833255"/>
          </a:xfrm>
        </p:spPr>
        <p:txBody>
          <a:bodyPr>
            <a:normAutofit fontScale="77500" lnSpcReduction="20000"/>
          </a:bodyPr>
          <a:lstStyle/>
          <a:p>
            <a:endParaRPr lang="en-US" sz="2100" b="1" dirty="0"/>
          </a:p>
          <a:p>
            <a:r>
              <a:rPr lang="en-US" sz="2100" b="1" dirty="0"/>
              <a:t>An inclusive and effective </a:t>
            </a:r>
            <a:r>
              <a:rPr lang="en-US" sz="2100" b="1" dirty="0" err="1"/>
              <a:t>labour</a:t>
            </a:r>
            <a:r>
              <a:rPr lang="en-US" sz="2100" b="1" dirty="0"/>
              <a:t> market is possible </a:t>
            </a:r>
            <a:endParaRPr lang="en-CA" sz="2100" b="1" dirty="0"/>
          </a:p>
          <a:p>
            <a:r>
              <a:rPr lang="en-CA" sz="2100" dirty="0"/>
              <a:t>Individuals with disabilities are quite capable of working for pay in the open labour market. Evidence shows this is possible when there are: </a:t>
            </a:r>
          </a:p>
          <a:p>
            <a:pPr marL="285750" lvl="0" indent="-285750">
              <a:buFont typeface="Arial" panose="020B0604020202020204" pitchFamily="34" charset="0"/>
              <a:buChar char="•"/>
            </a:pPr>
            <a:r>
              <a:rPr lang="en-CA" sz="2100" dirty="0"/>
              <a:t>personal and family expectations for success; </a:t>
            </a:r>
          </a:p>
          <a:p>
            <a:pPr marL="285750" lvl="0" indent="-285750">
              <a:buFont typeface="Arial" panose="020B0604020202020204" pitchFamily="34" charset="0"/>
              <a:buChar char="•"/>
            </a:pPr>
            <a:r>
              <a:rPr lang="en-CA" sz="2100" dirty="0"/>
              <a:t>transitional supports to inclusive post-secondary education, training and employment opportunities; </a:t>
            </a:r>
          </a:p>
          <a:p>
            <a:pPr marL="285750" lvl="0" indent="-285750">
              <a:buFont typeface="Arial" panose="020B0604020202020204" pitchFamily="34" charset="0"/>
              <a:buChar char="•"/>
            </a:pPr>
            <a:r>
              <a:rPr lang="en-CA" sz="2100" dirty="0"/>
              <a:t>effective community supports;</a:t>
            </a:r>
          </a:p>
          <a:p>
            <a:pPr marL="285750" lvl="0" indent="-285750">
              <a:buFont typeface="Arial" panose="020B0604020202020204" pitchFamily="34" charset="0"/>
              <a:buChar char="•"/>
            </a:pPr>
            <a:r>
              <a:rPr lang="en-CA" sz="2100" dirty="0"/>
              <a:t>engaged and confident employers who view individuals with disabilities as an untapped source of capable and reliable employees; </a:t>
            </a:r>
          </a:p>
          <a:p>
            <a:pPr marL="285750" lvl="0" indent="-285750">
              <a:buFont typeface="Arial" panose="020B0604020202020204" pitchFamily="34" charset="0"/>
              <a:buChar char="•"/>
            </a:pPr>
            <a:r>
              <a:rPr lang="en-CA" sz="2100" dirty="0"/>
              <a:t>opportunities for entrepreneurship and small business development;</a:t>
            </a:r>
          </a:p>
          <a:p>
            <a:pPr marL="285750" lvl="0" indent="-285750">
              <a:buFont typeface="Arial" panose="020B0604020202020204" pitchFamily="34" charset="0"/>
              <a:buChar char="•"/>
            </a:pPr>
            <a:r>
              <a:rPr lang="en-CA" sz="2100" dirty="0"/>
              <a:t>labour force participation that does not preclude eligibility for other required supports (e.g. income assistance, drug benefits, etc.)</a:t>
            </a:r>
          </a:p>
          <a:p>
            <a:endParaRPr lang="en-CA" sz="2100" dirty="0"/>
          </a:p>
          <a:p>
            <a:r>
              <a:rPr lang="en-CA" sz="2100" dirty="0"/>
              <a:t>Research on employers with prior experience hiring people with disabilities reveals that most have had positive experiences and would hire again, even where individuals had severe forms of disability. </a:t>
            </a:r>
          </a:p>
          <a:p>
            <a:endParaRPr lang="en-CA" dirty="0"/>
          </a:p>
          <a:p>
            <a:endParaRPr lang="en-US" dirty="0"/>
          </a:p>
          <a:p>
            <a:endParaRPr lang="en-US" dirty="0"/>
          </a:p>
          <a:p>
            <a:endParaRPr lang="en-US" dirty="0"/>
          </a:p>
          <a:p>
            <a:endParaRPr lang="en-US" dirty="0"/>
          </a:p>
        </p:txBody>
      </p:sp>
      <p:sp>
        <p:nvSpPr>
          <p:cNvPr id="4" name="Text Placeholder 3"/>
          <p:cNvSpPr>
            <a:spLocks noGrp="1"/>
          </p:cNvSpPr>
          <p:nvPr>
            <p:ph type="body" sz="quarter" idx="13"/>
          </p:nvPr>
        </p:nvSpPr>
        <p:spPr>
          <a:xfrm>
            <a:off x="685800" y="413125"/>
            <a:ext cx="7543800" cy="1052817"/>
          </a:xfrm>
          <a:solidFill>
            <a:srgbClr val="FFF200"/>
          </a:solidFill>
        </p:spPr>
        <p:txBody>
          <a:bodyPr/>
          <a:lstStyle/>
          <a:p>
            <a:pPr algn="ctr"/>
            <a:r>
              <a:rPr lang="en-US" dirty="0"/>
              <a:t>An inclusive and effective </a:t>
            </a:r>
            <a:r>
              <a:rPr lang="en-US" dirty="0" err="1"/>
              <a:t>labour</a:t>
            </a:r>
            <a:r>
              <a:rPr lang="en-US" dirty="0"/>
              <a:t> market</a:t>
            </a:r>
            <a:endParaRPr lang="en-CA" dirty="0"/>
          </a:p>
        </p:txBody>
      </p:sp>
    </p:spTree>
    <p:extLst>
      <p:ext uri="{BB962C8B-B14F-4D97-AF65-F5344CB8AC3E}">
        <p14:creationId xmlns:p14="http://schemas.microsoft.com/office/powerpoint/2010/main" val="3668803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a:normAutofit lnSpcReduction="10000"/>
          </a:bodyPr>
          <a:lstStyle/>
          <a:p>
            <a:r>
              <a:rPr lang="en-US"/>
              <a:t>Role of the LMF</a:t>
            </a:r>
          </a:p>
        </p:txBody>
      </p:sp>
      <p:sp>
        <p:nvSpPr>
          <p:cNvPr id="17" name="Text Placeholder 16"/>
          <p:cNvSpPr>
            <a:spLocks noGrp="1"/>
          </p:cNvSpPr>
          <p:nvPr>
            <p:ph type="body" sz="quarter" idx="11"/>
          </p:nvPr>
        </p:nvSpPr>
        <p:spPr>
          <a:xfrm>
            <a:off x="685800" y="1523999"/>
            <a:ext cx="7977186" cy="4618341"/>
          </a:xfrm>
        </p:spPr>
        <p:txBody>
          <a:bodyPr vert="horz" lIns="91440" tIns="45720" rIns="91440" bIns="45720" rtlCol="0" anchor="t">
            <a:normAutofit/>
          </a:bodyPr>
          <a:lstStyle/>
          <a:p>
            <a:endParaRPr lang="en-US" sz="1500">
              <a:latin typeface="Century Gothic" panose="020B0502020202020204" pitchFamily="34" charset="0"/>
            </a:endParaRPr>
          </a:p>
          <a:p>
            <a:r>
              <a:rPr lang="en-US" sz="1600"/>
              <a:t>Working in partnership with supported employment agencies, and in collaboration with their P/T partner colleagues, the LMF undertakes efforts to increase employer awareness and demand to hire, and then aligns local employer demand with potential candidates with an intellectual disability or ASD and ensures that all necessary supports are provided to both the employee and employer. </a:t>
            </a:r>
            <a:endParaRPr lang="en-US" sz="1600">
              <a:latin typeface="Century Gothic" panose="020B0502020202020204" pitchFamily="34" charset="0"/>
            </a:endParaRPr>
          </a:p>
          <a:p>
            <a:endParaRPr lang="en-US" sz="1600">
              <a:latin typeface="Century Gothic" panose="020B0502020202020204" pitchFamily="34" charset="0"/>
            </a:endParaRPr>
          </a:p>
          <a:p>
            <a:r>
              <a:rPr lang="en-US" sz="1600" b="1"/>
              <a:t>The LMF serves two core functions: </a:t>
            </a:r>
            <a:endParaRPr lang="en-US" sz="1600" b="1">
              <a:latin typeface="Century Gothic" panose="020B0502020202020204" pitchFamily="34" charset="0"/>
            </a:endParaRPr>
          </a:p>
          <a:p>
            <a:endParaRPr lang="en-US" sz="1600">
              <a:latin typeface="Century Gothic" panose="020B0502020202020204" pitchFamily="34" charset="0"/>
            </a:endParaRPr>
          </a:p>
          <a:p>
            <a:pPr marL="514350" indent="-514350">
              <a:buFont typeface="Arial"/>
              <a:buChar char="•"/>
            </a:pPr>
            <a:r>
              <a:rPr lang="en-US" sz="1600"/>
              <a:t>Generate employer demand to hire across a range of industries and sectors</a:t>
            </a:r>
          </a:p>
          <a:p>
            <a:pPr marL="514350" indent="-514350">
              <a:buFont typeface="Arial"/>
              <a:buChar char="•"/>
            </a:pPr>
            <a:r>
              <a:rPr lang="en-US" sz="1600"/>
              <a:t>Align employer demand with employment agency partners</a:t>
            </a:r>
          </a:p>
          <a:p>
            <a:endParaRPr lang="en-US" sz="1500">
              <a:latin typeface="Century Gothic" panose="020B0502020202020204" pitchFamily="34" charset="0"/>
            </a:endParaRPr>
          </a:p>
          <a:p>
            <a:endParaRPr lang="en-US" sz="1500">
              <a:latin typeface="Century Gothic" panose="020B0502020202020204" pitchFamily="34" charset="0"/>
            </a:endParaRPr>
          </a:p>
          <a:p>
            <a:endParaRPr lang="en-US" sz="1500">
              <a:latin typeface="Century Gothic" panose="020B0502020202020204" pitchFamily="34" charset="0"/>
            </a:endParaRPr>
          </a:p>
          <a:p>
            <a:endParaRPr lang="en-US" sz="1200">
              <a:latin typeface="Century Gothic" panose="020B0502020202020204" pitchFamily="34" charset="0"/>
            </a:endParaRPr>
          </a:p>
          <a:p>
            <a:pPr lvl="0"/>
            <a:endParaRPr lang="en-US" sz="3600"/>
          </a:p>
        </p:txBody>
      </p:sp>
    </p:spTree>
    <p:extLst>
      <p:ext uri="{BB962C8B-B14F-4D97-AF65-F5344CB8AC3E}">
        <p14:creationId xmlns:p14="http://schemas.microsoft.com/office/powerpoint/2010/main" val="130766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a:normAutofit lnSpcReduction="10000"/>
          </a:bodyPr>
          <a:lstStyle/>
          <a:p>
            <a:r>
              <a:rPr lang="en-US"/>
              <a:t>RWA Delivery Team: </a:t>
            </a:r>
            <a:r>
              <a:rPr lang="en-US" err="1"/>
              <a:t>lmf</a:t>
            </a:r>
            <a:r>
              <a:rPr lang="en-US" cap="small" err="1"/>
              <a:t>s</a:t>
            </a:r>
            <a:endParaRPr lang="en-US" cap="small"/>
          </a:p>
        </p:txBody>
      </p:sp>
      <p:sp>
        <p:nvSpPr>
          <p:cNvPr id="17" name="Text Placeholder 16"/>
          <p:cNvSpPr>
            <a:spLocks noGrp="1"/>
          </p:cNvSpPr>
          <p:nvPr>
            <p:ph type="body" sz="quarter" idx="11"/>
          </p:nvPr>
        </p:nvSpPr>
        <p:spPr>
          <a:xfrm>
            <a:off x="493111" y="1523999"/>
            <a:ext cx="8169875" cy="4939431"/>
          </a:xfrm>
        </p:spPr>
        <p:txBody>
          <a:bodyPr vert="horz" lIns="91440" tIns="45720" rIns="91440" bIns="45720" rtlCol="0" anchor="t">
            <a:normAutofit fontScale="32500" lnSpcReduction="20000"/>
          </a:bodyPr>
          <a:lstStyle/>
          <a:p>
            <a:r>
              <a:rPr lang="en-US" sz="4600" b="1" dirty="0"/>
              <a:t>20  </a:t>
            </a:r>
            <a:r>
              <a:rPr lang="en-US" sz="4600" b="1" dirty="0" err="1"/>
              <a:t>Labour</a:t>
            </a:r>
            <a:r>
              <a:rPr lang="en-US" sz="4600" b="1" dirty="0"/>
              <a:t> Market Facilitators (LMFs) are housed within P/T ACLs and CASDA partners :</a:t>
            </a:r>
          </a:p>
          <a:p>
            <a:endParaRPr lang="en-US" sz="4600" dirty="0">
              <a:latin typeface="Century Gothic" panose="020B0502020202020204" pitchFamily="34" charset="0"/>
            </a:endParaRPr>
          </a:p>
          <a:p>
            <a:pPr marL="342900" indent="-342900">
              <a:buFont typeface="Arial"/>
              <a:buChar char="•"/>
            </a:pPr>
            <a:r>
              <a:rPr lang="en-US" sz="4600" b="1" dirty="0"/>
              <a:t>Newfoundland </a:t>
            </a:r>
            <a:r>
              <a:rPr lang="en-US" sz="4600" dirty="0"/>
              <a:t>(NLACL, St. John’s): Adam Power</a:t>
            </a:r>
          </a:p>
          <a:p>
            <a:pPr marL="342900" indent="-342900">
              <a:buFont typeface="Arial"/>
              <a:buChar char="•"/>
            </a:pPr>
            <a:r>
              <a:rPr lang="en-US" sz="4600" b="1" dirty="0"/>
              <a:t>New Brunswick </a:t>
            </a:r>
            <a:r>
              <a:rPr lang="en-US" sz="4600" dirty="0"/>
              <a:t>(NBACL, Fredericton): Corinne </a:t>
            </a:r>
            <a:r>
              <a:rPr lang="en-US" sz="4600" dirty="0" err="1"/>
              <a:t>Arsenau</a:t>
            </a:r>
            <a:endParaRPr lang="en-US" sz="4600" dirty="0">
              <a:latin typeface="Century Gothic" panose="020B0502020202020204" pitchFamily="34" charset="0"/>
            </a:endParaRPr>
          </a:p>
          <a:p>
            <a:pPr marL="342900" indent="-342900">
              <a:buFont typeface="Arial"/>
              <a:buChar char="•"/>
            </a:pPr>
            <a:r>
              <a:rPr lang="en-US" sz="4600" b="1" dirty="0"/>
              <a:t>Nova Scotia </a:t>
            </a:r>
            <a:r>
              <a:rPr lang="en-US" sz="4600" dirty="0"/>
              <a:t>(NSACL and </a:t>
            </a:r>
            <a:r>
              <a:rPr lang="en-US" sz="4600" dirty="0" err="1"/>
              <a:t>AutismNS</a:t>
            </a:r>
            <a:r>
              <a:rPr lang="en-US" sz="4600" dirty="0"/>
              <a:t>,  Halifax): Andrew Smith, David Paterson</a:t>
            </a:r>
          </a:p>
          <a:p>
            <a:pPr marL="342900" indent="-342900">
              <a:buFont typeface="Arial"/>
              <a:buChar char="•"/>
            </a:pPr>
            <a:r>
              <a:rPr lang="en-US" sz="4600" b="1" dirty="0"/>
              <a:t>Prince Edward Island </a:t>
            </a:r>
            <a:r>
              <a:rPr lang="en-US" sz="4600" dirty="0"/>
              <a:t>(PEIACL, Charlottetown): Adam Spence</a:t>
            </a:r>
            <a:endParaRPr lang="en-US" sz="4600" dirty="0">
              <a:latin typeface="Century Gothic" panose="020B0502020202020204" pitchFamily="34" charset="0"/>
            </a:endParaRPr>
          </a:p>
          <a:p>
            <a:pPr marL="342900" indent="-342900">
              <a:buFont typeface="Arial"/>
              <a:buChar char="•"/>
            </a:pPr>
            <a:r>
              <a:rPr lang="en-US" sz="4600" b="1" dirty="0"/>
              <a:t>Quebec </a:t>
            </a:r>
            <a:r>
              <a:rPr lang="en-US" sz="4600" dirty="0"/>
              <a:t>(SQDI and Giant Steps, Montreal): Martine Asselin, Amelie Duranleau</a:t>
            </a:r>
          </a:p>
          <a:p>
            <a:pPr marL="342900" indent="-342900">
              <a:buFont typeface="Arial"/>
              <a:buChar char="•"/>
            </a:pPr>
            <a:r>
              <a:rPr lang="en-US" sz="4600" b="1" dirty="0"/>
              <a:t>Ontario </a:t>
            </a:r>
            <a:r>
              <a:rPr lang="en-US" sz="4600" dirty="0"/>
              <a:t>(Community Living Ontario and Kerry's Place, Toronto): Jackie Moore, Siobhan </a:t>
            </a:r>
            <a:r>
              <a:rPr lang="en-US" sz="4600" dirty="0" err="1"/>
              <a:t>Costelloe</a:t>
            </a:r>
            <a:r>
              <a:rPr lang="en-US" sz="4600" dirty="0"/>
              <a:t>, Meggie Stewart</a:t>
            </a:r>
          </a:p>
          <a:p>
            <a:pPr marL="342900" indent="-342900">
              <a:buFont typeface="Arial"/>
              <a:buChar char="•"/>
            </a:pPr>
            <a:r>
              <a:rPr lang="en-US" sz="4600" b="1" dirty="0"/>
              <a:t>Manitoba </a:t>
            </a:r>
            <a:r>
              <a:rPr lang="en-US" sz="4600" dirty="0"/>
              <a:t>(Inclusion Winnipeg, Winnipeg): Claudia </a:t>
            </a:r>
            <a:r>
              <a:rPr lang="en-US" sz="4600" dirty="0" err="1"/>
              <a:t>Gass</a:t>
            </a:r>
            <a:endParaRPr lang="en-US" sz="4600" dirty="0"/>
          </a:p>
          <a:p>
            <a:pPr marL="342900" indent="-342900">
              <a:buFont typeface="Arial"/>
              <a:buChar char="•"/>
            </a:pPr>
            <a:r>
              <a:rPr lang="en-US" sz="4600" b="1" dirty="0"/>
              <a:t>Saskatchewan </a:t>
            </a:r>
            <a:r>
              <a:rPr lang="en-US" sz="4600" dirty="0"/>
              <a:t>(SACL, Saskatoon; Autism Resource Centre): Tyler </a:t>
            </a:r>
            <a:r>
              <a:rPr lang="en-US" sz="4600" dirty="0" err="1"/>
              <a:t>Solsten</a:t>
            </a:r>
            <a:r>
              <a:rPr lang="en-US" sz="4600" dirty="0"/>
              <a:t>, Brenna </a:t>
            </a:r>
            <a:r>
              <a:rPr lang="en-US" sz="4600" dirty="0" err="1"/>
              <a:t>Steffensen</a:t>
            </a:r>
            <a:endParaRPr lang="en-US" sz="4600" dirty="0">
              <a:latin typeface="Century Gothic" panose="020B0502020202020204" pitchFamily="34" charset="0"/>
            </a:endParaRPr>
          </a:p>
          <a:p>
            <a:pPr marL="342900" indent="-342900">
              <a:buFont typeface="Arial"/>
              <a:buChar char="•"/>
            </a:pPr>
            <a:r>
              <a:rPr lang="en-US" sz="4600" b="1" dirty="0"/>
              <a:t>Alberta </a:t>
            </a:r>
            <a:r>
              <a:rPr lang="en-US" sz="4600" dirty="0"/>
              <a:t>(Inclusion Alberta, Edmonton; STA, Calgary): Trina Steed, Bill McGregor</a:t>
            </a:r>
          </a:p>
          <a:p>
            <a:pPr marL="342900" indent="-342900">
              <a:buFont typeface="Arial"/>
              <a:buChar char="•"/>
            </a:pPr>
            <a:r>
              <a:rPr lang="en-US" sz="4600" b="1" dirty="0"/>
              <a:t>British Columbia </a:t>
            </a:r>
            <a:r>
              <a:rPr lang="en-US" sz="4600" dirty="0"/>
              <a:t>(Inclusion BC, Vancouver and Canucks Autism Network):  Kwaku Yeboah, Ross MacMillan</a:t>
            </a:r>
            <a:endParaRPr lang="en-US" sz="4600" dirty="0">
              <a:latin typeface="Century Gothic" panose="020B0502020202020204" pitchFamily="34" charset="0"/>
            </a:endParaRPr>
          </a:p>
          <a:p>
            <a:pPr marL="342900" indent="-342900">
              <a:buFont typeface="Arial"/>
              <a:buChar char="•"/>
            </a:pPr>
            <a:r>
              <a:rPr lang="en-US" sz="4600" b="1" dirty="0"/>
              <a:t>Nunavut </a:t>
            </a:r>
            <a:r>
              <a:rPr lang="en-US" sz="4600" dirty="0"/>
              <a:t>(</a:t>
            </a:r>
            <a:r>
              <a:rPr lang="en-US" sz="4600" dirty="0" err="1"/>
              <a:t>Makinnasuaqtiit</a:t>
            </a:r>
            <a:r>
              <a:rPr lang="en-US" sz="4600" dirty="0"/>
              <a:t> Society,  Iqaluit): Isaac Mensah</a:t>
            </a:r>
          </a:p>
          <a:p>
            <a:pPr marL="342900" indent="-342900">
              <a:buFont typeface="Arial"/>
              <a:buChar char="•"/>
            </a:pPr>
            <a:r>
              <a:rPr lang="en-US" sz="4600" b="1" dirty="0"/>
              <a:t>Northwest Territories </a:t>
            </a:r>
            <a:r>
              <a:rPr lang="en-US" sz="4600" dirty="0"/>
              <a:t>(Northwest Territories ACL, Yellowknife): </a:t>
            </a:r>
            <a:r>
              <a:rPr lang="en-US" sz="4600" dirty="0" err="1"/>
              <a:t>Junn</a:t>
            </a:r>
            <a:r>
              <a:rPr lang="en-US" sz="4600" dirty="0"/>
              <a:t> </a:t>
            </a:r>
            <a:r>
              <a:rPr lang="en-US" sz="4600" dirty="0" err="1"/>
              <a:t>Gesmundo</a:t>
            </a:r>
            <a:endParaRPr lang="en-US" sz="4600" dirty="0">
              <a:latin typeface="Century Gothic" panose="020B0502020202020204" pitchFamily="34" charset="0"/>
            </a:endParaRPr>
          </a:p>
          <a:p>
            <a:pPr marL="342900" indent="-342900">
              <a:buFont typeface="Arial"/>
              <a:buChar char="•"/>
            </a:pPr>
            <a:r>
              <a:rPr lang="en-US" sz="4600" b="1" dirty="0"/>
              <a:t>Yukon </a:t>
            </a:r>
            <a:r>
              <a:rPr lang="en-US" sz="4600" dirty="0"/>
              <a:t>(Yukon ACL, Whitehorse): Chris </a:t>
            </a:r>
            <a:r>
              <a:rPr lang="en-US" sz="4600" dirty="0" err="1"/>
              <a:t>Vainio</a:t>
            </a:r>
            <a:endParaRPr lang="en-US" sz="4600" dirty="0">
              <a:latin typeface="Century Gothic" panose="020B0502020202020204" pitchFamily="34" charset="0"/>
            </a:endParaRPr>
          </a:p>
          <a:p>
            <a:pPr marL="342900" indent="-342900">
              <a:buFont typeface="+mj-lt"/>
              <a:buAutoNum type="arabicPeriod"/>
            </a:pPr>
            <a:endParaRPr lang="en-US" sz="3600" dirty="0"/>
          </a:p>
        </p:txBody>
      </p:sp>
    </p:spTree>
    <p:extLst>
      <p:ext uri="{BB962C8B-B14F-4D97-AF65-F5344CB8AC3E}">
        <p14:creationId xmlns:p14="http://schemas.microsoft.com/office/powerpoint/2010/main" val="1225295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a:normAutofit lnSpcReduction="10000"/>
          </a:bodyPr>
          <a:lstStyle/>
          <a:p>
            <a:r>
              <a:rPr lang="en-US" dirty="0"/>
              <a:t>Role of the AOC</a:t>
            </a:r>
          </a:p>
        </p:txBody>
      </p:sp>
      <p:sp>
        <p:nvSpPr>
          <p:cNvPr id="17" name="Text Placeholder 16"/>
          <p:cNvSpPr>
            <a:spLocks noGrp="1"/>
          </p:cNvSpPr>
          <p:nvPr>
            <p:ph type="body" sz="quarter" idx="11"/>
          </p:nvPr>
        </p:nvSpPr>
        <p:spPr>
          <a:xfrm>
            <a:off x="685800" y="1523999"/>
            <a:ext cx="7977186" cy="4618341"/>
          </a:xfrm>
        </p:spPr>
        <p:txBody>
          <a:bodyPr vert="horz" lIns="91440" tIns="45720" rIns="91440" bIns="45720" rtlCol="0" anchor="t">
            <a:normAutofit fontScale="92500" lnSpcReduction="10000"/>
          </a:bodyPr>
          <a:lstStyle/>
          <a:p>
            <a:endParaRPr lang="en-US" sz="1500" dirty="0">
              <a:latin typeface="Century Gothic" panose="020B0502020202020204" pitchFamily="34" charset="0"/>
            </a:endParaRPr>
          </a:p>
          <a:p>
            <a:r>
              <a:rPr lang="en-CA" sz="1600" dirty="0"/>
              <a:t>The Autism Outreach Coordinator (AOC) seeks to connect adolescents, young adults and adults with ASD to supports and services in their community with the ultimate aim of assisting individuals in obtaining competitive employment.  The AOC achieves this through the following core functions: </a:t>
            </a:r>
            <a:endParaRPr lang="en-CA" dirty="0"/>
          </a:p>
          <a:p>
            <a:r>
              <a:rPr lang="en-CA" sz="1600" dirty="0"/>
              <a:t> </a:t>
            </a:r>
            <a:endParaRPr lang="en-CA" dirty="0"/>
          </a:p>
          <a:p>
            <a:pPr marL="285750" lvl="0" indent="-285750">
              <a:buFont typeface="Arial" panose="020B0604020202020204" pitchFamily="34" charset="0"/>
              <a:buChar char="•"/>
            </a:pPr>
            <a:r>
              <a:rPr lang="en-CA" sz="1600" b="1" dirty="0"/>
              <a:t>Direct outreach</a:t>
            </a:r>
            <a:r>
              <a:rPr lang="en-CA" sz="1600" dirty="0"/>
              <a:t> to both persons with ASD who are looking for employment and/or employment supports as well as those families, associations, groups, agencies and educational institutions who may support persons with ASD who are looking for employment or employment supports</a:t>
            </a:r>
            <a:endParaRPr lang="en-CA" dirty="0"/>
          </a:p>
          <a:p>
            <a:pPr marL="285750" lvl="0" indent="-285750">
              <a:buFont typeface="Arial" panose="020B0604020202020204" pitchFamily="34" charset="0"/>
              <a:buChar char="•"/>
            </a:pPr>
            <a:r>
              <a:rPr lang="en-CA" sz="1600" b="1" dirty="0"/>
              <a:t>Intake and assessment</a:t>
            </a:r>
            <a:r>
              <a:rPr lang="en-CA" sz="1600" dirty="0"/>
              <a:t> with individuals with ASD in order to determine their strengths, support needs and employment goals</a:t>
            </a:r>
            <a:endParaRPr lang="en-CA" dirty="0"/>
          </a:p>
          <a:p>
            <a:pPr marL="285750" lvl="0" indent="-285750">
              <a:buFont typeface="Arial" panose="020B0604020202020204" pitchFamily="34" charset="0"/>
              <a:buChar char="•"/>
            </a:pPr>
            <a:r>
              <a:rPr lang="en-CA" sz="1600" b="1" dirty="0"/>
              <a:t>Direct referral</a:t>
            </a:r>
            <a:r>
              <a:rPr lang="en-CA" sz="1600" dirty="0"/>
              <a:t> of the individual to internal and/or external services, supports and existing employment opportunities. </a:t>
            </a:r>
            <a:endParaRPr lang="en-CA" dirty="0"/>
          </a:p>
          <a:p>
            <a:pPr marL="285750" lvl="0" indent="-285750">
              <a:buFont typeface="Arial" panose="020B0604020202020204" pitchFamily="34" charset="0"/>
              <a:buChar char="•"/>
            </a:pPr>
            <a:r>
              <a:rPr lang="en-CA" sz="1600" b="1" dirty="0"/>
              <a:t>Ongoing systems/service navigation and coordination</a:t>
            </a:r>
            <a:r>
              <a:rPr lang="en-CA" sz="1600" dirty="0"/>
              <a:t> as needed with the ultimate aim of assisting the individual in obtaining competitive employment </a:t>
            </a:r>
            <a:endParaRPr lang="en-CA" dirty="0"/>
          </a:p>
          <a:p>
            <a:endParaRPr lang="en-US" sz="1500" dirty="0">
              <a:latin typeface="Century Gothic" panose="020B0502020202020204" pitchFamily="34" charset="0"/>
            </a:endParaRPr>
          </a:p>
          <a:p>
            <a:endParaRPr lang="en-US" sz="1500" dirty="0">
              <a:latin typeface="Century Gothic" panose="020B0502020202020204" pitchFamily="34" charset="0"/>
            </a:endParaRPr>
          </a:p>
          <a:p>
            <a:endParaRPr lang="en-US" sz="1500" dirty="0">
              <a:latin typeface="Century Gothic" panose="020B0502020202020204" pitchFamily="34" charset="0"/>
            </a:endParaRPr>
          </a:p>
          <a:p>
            <a:endParaRPr lang="en-US" sz="1200" dirty="0">
              <a:latin typeface="Century Gothic" panose="020B0502020202020204" pitchFamily="34" charset="0"/>
            </a:endParaRPr>
          </a:p>
          <a:p>
            <a:pPr lvl="0"/>
            <a:endParaRPr lang="en-US" sz="3600" dirty="0"/>
          </a:p>
        </p:txBody>
      </p:sp>
    </p:spTree>
    <p:extLst>
      <p:ext uri="{BB962C8B-B14F-4D97-AF65-F5344CB8AC3E}">
        <p14:creationId xmlns:p14="http://schemas.microsoft.com/office/powerpoint/2010/main" val="3303748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a:normAutofit lnSpcReduction="10000"/>
          </a:bodyPr>
          <a:lstStyle/>
          <a:p>
            <a:r>
              <a:rPr lang="en-US" dirty="0"/>
              <a:t>RWA Delivery Team: AOCs</a:t>
            </a:r>
            <a:endParaRPr lang="en-US" cap="small" dirty="0"/>
          </a:p>
        </p:txBody>
      </p:sp>
      <p:sp>
        <p:nvSpPr>
          <p:cNvPr id="17" name="Text Placeholder 16"/>
          <p:cNvSpPr>
            <a:spLocks noGrp="1"/>
          </p:cNvSpPr>
          <p:nvPr>
            <p:ph type="body" sz="quarter" idx="11"/>
          </p:nvPr>
        </p:nvSpPr>
        <p:spPr>
          <a:xfrm>
            <a:off x="493111" y="1523999"/>
            <a:ext cx="8498489" cy="4651949"/>
          </a:xfrm>
        </p:spPr>
        <p:txBody>
          <a:bodyPr vert="horz" lIns="91440" tIns="45720" rIns="91440" bIns="45720" rtlCol="0" anchor="t">
            <a:normAutofit fontScale="62500" lnSpcReduction="20000"/>
          </a:bodyPr>
          <a:lstStyle/>
          <a:p>
            <a:r>
              <a:rPr lang="en-US" sz="3800" b="1" dirty="0"/>
              <a:t>4  Autism Outreach Coordinators (AOCs) are housed within 4 CASDA partners :</a:t>
            </a:r>
          </a:p>
          <a:p>
            <a:endParaRPr lang="en-US" sz="3800" dirty="0">
              <a:latin typeface="Century Gothic" panose="020B0502020202020204" pitchFamily="34" charset="0"/>
            </a:endParaRPr>
          </a:p>
          <a:p>
            <a:pPr marL="342900" indent="-342900">
              <a:buFont typeface="Arial"/>
              <a:buChar char="•"/>
            </a:pPr>
            <a:r>
              <a:rPr lang="en-US" sz="3800" b="1" dirty="0"/>
              <a:t>New Brunswick </a:t>
            </a:r>
            <a:r>
              <a:rPr lang="en-US" sz="3800" dirty="0"/>
              <a:t>(Autism Connections, Fredericton): Sydney Allen</a:t>
            </a:r>
            <a:endParaRPr lang="en-US" sz="3800" dirty="0">
              <a:latin typeface="Century Gothic" panose="020B0502020202020204" pitchFamily="34" charset="0"/>
            </a:endParaRPr>
          </a:p>
          <a:p>
            <a:pPr marL="342900" indent="-342900">
              <a:buFont typeface="Arial"/>
              <a:buChar char="•"/>
            </a:pPr>
            <a:r>
              <a:rPr lang="en-US" sz="3800" b="1" dirty="0"/>
              <a:t>Nova Scotia </a:t>
            </a:r>
            <a:r>
              <a:rPr lang="en-US" sz="3800" dirty="0"/>
              <a:t>(</a:t>
            </a:r>
            <a:r>
              <a:rPr lang="en-US" sz="3800" dirty="0" err="1"/>
              <a:t>AutismNS</a:t>
            </a:r>
            <a:r>
              <a:rPr lang="en-US" sz="3800" dirty="0"/>
              <a:t>,  Halifax): James </a:t>
            </a:r>
            <a:r>
              <a:rPr lang="en-US" sz="3800" dirty="0" err="1"/>
              <a:t>Jollymore</a:t>
            </a:r>
            <a:endParaRPr lang="en-US" sz="3800" dirty="0"/>
          </a:p>
          <a:p>
            <a:pPr marL="342900" indent="-342900">
              <a:buFont typeface="Arial"/>
              <a:buChar char="•"/>
            </a:pPr>
            <a:r>
              <a:rPr lang="en-US" sz="3800" b="1" dirty="0"/>
              <a:t>Alberta </a:t>
            </a:r>
            <a:r>
              <a:rPr lang="en-US" sz="3800" dirty="0"/>
              <a:t>(Society for Treatment of Autism, Calgary): Anna Ryan</a:t>
            </a:r>
          </a:p>
          <a:p>
            <a:pPr marL="342900" indent="-342900">
              <a:buFont typeface="Arial"/>
              <a:buChar char="•"/>
            </a:pPr>
            <a:r>
              <a:rPr lang="en-US" sz="3800" b="1" dirty="0"/>
              <a:t>British Columbia </a:t>
            </a:r>
            <a:r>
              <a:rPr lang="en-US" sz="3800" dirty="0"/>
              <a:t>(Canucks Autism Network):  Sarah Armstrong</a:t>
            </a:r>
            <a:endParaRPr lang="en-US" sz="3800" dirty="0">
              <a:latin typeface="Century Gothic" panose="020B0502020202020204" pitchFamily="34" charset="0"/>
            </a:endParaRPr>
          </a:p>
          <a:p>
            <a:pPr marL="342900" indent="-342900">
              <a:buFont typeface="+mj-lt"/>
              <a:buAutoNum type="arabicPeriod"/>
            </a:pPr>
            <a:endParaRPr lang="en-US" sz="3600" dirty="0"/>
          </a:p>
        </p:txBody>
      </p:sp>
    </p:spTree>
    <p:extLst>
      <p:ext uri="{BB962C8B-B14F-4D97-AF65-F5344CB8AC3E}">
        <p14:creationId xmlns:p14="http://schemas.microsoft.com/office/powerpoint/2010/main" val="1676543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868FC3-4BDB-C549-956B-23EAEC4E684C}"/>
              </a:ext>
            </a:extLst>
          </p:cNvPr>
          <p:cNvSpPr>
            <a:spLocks noGrp="1"/>
          </p:cNvSpPr>
          <p:nvPr>
            <p:ph type="body" sz="quarter" idx="13"/>
          </p:nvPr>
        </p:nvSpPr>
        <p:spPr>
          <a:xfrm>
            <a:off x="658906" y="2344271"/>
            <a:ext cx="4572000" cy="609600"/>
          </a:xfrm>
        </p:spPr>
        <p:txBody>
          <a:bodyPr/>
          <a:lstStyle/>
          <a:p>
            <a:pPr algn="ctr"/>
            <a:r>
              <a:rPr lang="en-US" dirty="0"/>
              <a:t>The </a:t>
            </a:r>
            <a:r>
              <a:rPr lang="en-US" dirty="0" err="1"/>
              <a:t>rwa</a:t>
            </a:r>
            <a:r>
              <a:rPr lang="en-US" dirty="0"/>
              <a:t> model: how it works</a:t>
            </a:r>
          </a:p>
        </p:txBody>
      </p:sp>
      <p:pic>
        <p:nvPicPr>
          <p:cNvPr id="9" name="Picture Placeholder 8">
            <a:extLst>
              <a:ext uri="{FF2B5EF4-FFF2-40B4-BE49-F238E27FC236}">
                <a16:creationId xmlns:a16="http://schemas.microsoft.com/office/drawing/2014/main" id="{9271802D-A3FD-1646-8068-082937123B68}"/>
              </a:ext>
            </a:extLst>
          </p:cNvPr>
          <p:cNvPicPr>
            <a:picLocks noGrp="1" noChangeAspect="1"/>
          </p:cNvPicPr>
          <p:nvPr>
            <p:ph type="pic" sz="quarter" idx="12"/>
          </p:nvPr>
        </p:nvPicPr>
        <p:blipFill>
          <a:blip r:embed="rId3"/>
          <a:srcRect l="31437" r="31437"/>
          <a:stretch>
            <a:fillRect/>
          </a:stretch>
        </p:blipFill>
        <p:spPr>
          <a:xfrm>
            <a:off x="5513294" y="1026459"/>
            <a:ext cx="2971800" cy="4495800"/>
          </a:xfrm>
          <a:prstGeom prst="rect">
            <a:avLst/>
          </a:prstGeom>
        </p:spPr>
      </p:pic>
    </p:spTree>
    <p:extLst>
      <p:ext uri="{BB962C8B-B14F-4D97-AF65-F5344CB8AC3E}">
        <p14:creationId xmlns:p14="http://schemas.microsoft.com/office/powerpoint/2010/main" val="4177102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C6AC88AE-8F0E-EC4D-9BDB-C16B77C771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04655" y="229131"/>
            <a:ext cx="4211781" cy="6470012"/>
          </a:xfrm>
          <a:prstGeom prst="rect">
            <a:avLst/>
          </a:prstGeom>
        </p:spPr>
      </p:pic>
      <p:sp>
        <p:nvSpPr>
          <p:cNvPr id="15" name="TextBox 14">
            <a:extLst>
              <a:ext uri="{FF2B5EF4-FFF2-40B4-BE49-F238E27FC236}">
                <a16:creationId xmlns:a16="http://schemas.microsoft.com/office/drawing/2014/main" id="{BF65DE0F-21D8-044B-81B0-A46D2DB7069C}"/>
              </a:ext>
            </a:extLst>
          </p:cNvPr>
          <p:cNvSpPr txBox="1"/>
          <p:nvPr/>
        </p:nvSpPr>
        <p:spPr>
          <a:xfrm rot="20131402">
            <a:off x="415345" y="1436363"/>
            <a:ext cx="2092037" cy="1569660"/>
          </a:xfrm>
          <a:prstGeom prst="rect">
            <a:avLst/>
          </a:prstGeom>
          <a:noFill/>
        </p:spPr>
        <p:txBody>
          <a:bodyPr wrap="square" rtlCol="0">
            <a:spAutoFit/>
          </a:bodyPr>
          <a:lstStyle/>
          <a:p>
            <a:r>
              <a:rPr lang="en-US" sz="2400" b="1" dirty="0">
                <a:solidFill>
                  <a:schemeClr val="accent1"/>
                </a:solidFill>
              </a:rPr>
              <a:t>How we explain what we do for employers</a:t>
            </a:r>
          </a:p>
        </p:txBody>
      </p:sp>
    </p:spTree>
    <p:extLst>
      <p:ext uri="{BB962C8B-B14F-4D97-AF65-F5344CB8AC3E}">
        <p14:creationId xmlns:p14="http://schemas.microsoft.com/office/powerpoint/2010/main" val="1429472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3B0B50-B910-AD42-8B8E-A417FE59E28B}"/>
              </a:ext>
            </a:extLst>
          </p:cNvPr>
          <p:cNvSpPr>
            <a:spLocks noGrp="1"/>
          </p:cNvSpPr>
          <p:nvPr>
            <p:ph type="body" sz="quarter" idx="11"/>
          </p:nvPr>
        </p:nvSpPr>
        <p:spPr>
          <a:xfrm>
            <a:off x="1163780" y="1496291"/>
            <a:ext cx="6490855" cy="4585854"/>
          </a:xfrm>
        </p:spPr>
        <p:txBody>
          <a:bodyPr>
            <a:normAutofit lnSpcReduction="10000"/>
          </a:bodyPr>
          <a:lstStyle/>
          <a:p>
            <a:pPr marL="285750" indent="-285750">
              <a:buFont typeface="Arial" panose="020B0604020202020204" pitchFamily="34" charset="0"/>
              <a:buChar char="•"/>
            </a:pPr>
            <a:r>
              <a:rPr lang="en-US" dirty="0"/>
              <a:t>LMFs generate employer demand to hire</a:t>
            </a:r>
          </a:p>
          <a:p>
            <a:endParaRPr lang="en-US" dirty="0"/>
          </a:p>
          <a:p>
            <a:pPr marL="285750" indent="-285750">
              <a:buFont typeface="Arial" panose="020B0604020202020204" pitchFamily="34" charset="0"/>
              <a:buChar char="•"/>
            </a:pPr>
            <a:r>
              <a:rPr lang="en-US" dirty="0"/>
              <a:t>LMFs share the “demand” (i.e. the job opportunity) with network of local employment agency partners</a:t>
            </a:r>
          </a:p>
          <a:p>
            <a:endParaRPr lang="en-US" dirty="0"/>
          </a:p>
          <a:p>
            <a:pPr marL="285750" indent="-285750">
              <a:buFont typeface="Arial" panose="020B0604020202020204" pitchFamily="34" charset="0"/>
              <a:buChar char="•"/>
            </a:pPr>
            <a:r>
              <a:rPr lang="en-US" dirty="0"/>
              <a:t>RWA provides funding to the agency supporting the new hire in order to cover any on-the-job supports that are not provincially/territorially-funded or not provided by the agency</a:t>
            </a:r>
          </a:p>
          <a:p>
            <a:endParaRPr lang="en-US" dirty="0"/>
          </a:p>
          <a:p>
            <a:pPr marL="285750" indent="-285750">
              <a:buFont typeface="Arial" panose="020B0604020202020204" pitchFamily="34" charset="0"/>
              <a:buChar char="•"/>
            </a:pPr>
            <a:r>
              <a:rPr lang="en-US" dirty="0"/>
              <a:t>RWA maintains a relationship with both the business and the agency supporting the individual over time to ensure the hire has the supports they need and the employer is satisfied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1E20C064-F8B6-6547-A917-80D7109129F2}"/>
              </a:ext>
            </a:extLst>
          </p:cNvPr>
          <p:cNvSpPr>
            <a:spLocks noGrp="1"/>
          </p:cNvSpPr>
          <p:nvPr>
            <p:ph type="body" sz="quarter" idx="13"/>
          </p:nvPr>
        </p:nvSpPr>
        <p:spPr>
          <a:xfrm>
            <a:off x="1087581" y="637309"/>
            <a:ext cx="6643255" cy="609600"/>
          </a:xfrm>
        </p:spPr>
        <p:txBody>
          <a:bodyPr/>
          <a:lstStyle/>
          <a:p>
            <a:pPr algn="ctr"/>
            <a:r>
              <a:rPr lang="en-US" dirty="0"/>
              <a:t>How it works</a:t>
            </a:r>
          </a:p>
        </p:txBody>
      </p:sp>
      <p:sp>
        <p:nvSpPr>
          <p:cNvPr id="5" name="TextBox 4">
            <a:extLst>
              <a:ext uri="{FF2B5EF4-FFF2-40B4-BE49-F238E27FC236}">
                <a16:creationId xmlns:a16="http://schemas.microsoft.com/office/drawing/2014/main" id="{2C9134B5-1071-C548-8FA3-D90EEB9CAA20}"/>
              </a:ext>
            </a:extLst>
          </p:cNvPr>
          <p:cNvSpPr txBox="1"/>
          <p:nvPr/>
        </p:nvSpPr>
        <p:spPr>
          <a:xfrm rot="20131402">
            <a:off x="251638" y="379453"/>
            <a:ext cx="2092037" cy="1200329"/>
          </a:xfrm>
          <a:prstGeom prst="rect">
            <a:avLst/>
          </a:prstGeom>
          <a:noFill/>
        </p:spPr>
        <p:txBody>
          <a:bodyPr wrap="square" rtlCol="0">
            <a:spAutoFit/>
          </a:bodyPr>
          <a:lstStyle/>
          <a:p>
            <a:r>
              <a:rPr lang="en-US" sz="2400" b="1" dirty="0">
                <a:solidFill>
                  <a:schemeClr val="accent1"/>
                </a:solidFill>
              </a:rPr>
              <a:t>How we actually do it!</a:t>
            </a:r>
          </a:p>
        </p:txBody>
      </p:sp>
    </p:spTree>
    <p:extLst>
      <p:ext uri="{BB962C8B-B14F-4D97-AF65-F5344CB8AC3E}">
        <p14:creationId xmlns:p14="http://schemas.microsoft.com/office/powerpoint/2010/main" val="3985566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a:normAutofit lnSpcReduction="10000"/>
          </a:bodyPr>
          <a:lstStyle/>
          <a:p>
            <a:r>
              <a:rPr lang="en-US"/>
              <a:t>Who is eligible?</a:t>
            </a:r>
          </a:p>
        </p:txBody>
      </p:sp>
      <p:sp>
        <p:nvSpPr>
          <p:cNvPr id="17" name="Text Placeholder 16"/>
          <p:cNvSpPr>
            <a:spLocks noGrp="1"/>
          </p:cNvSpPr>
          <p:nvPr>
            <p:ph type="body" sz="quarter" idx="11"/>
          </p:nvPr>
        </p:nvSpPr>
        <p:spPr>
          <a:xfrm>
            <a:off x="685800" y="1290181"/>
            <a:ext cx="7977186" cy="5110619"/>
          </a:xfrm>
        </p:spPr>
        <p:txBody>
          <a:bodyPr vert="horz" lIns="91440" tIns="45720" rIns="91440" bIns="45720" rtlCol="0" anchor="t">
            <a:normAutofit fontScale="55000" lnSpcReduction="20000"/>
          </a:bodyPr>
          <a:lstStyle/>
          <a:p>
            <a:pPr marL="742950" indent="-742950"/>
            <a:endParaRPr lang="en-US" sz="2500" b="1">
              <a:latin typeface="+mn-lt"/>
            </a:endParaRPr>
          </a:p>
          <a:p>
            <a:r>
              <a:rPr lang="en-US" sz="2700" b="1">
                <a:solidFill>
                  <a:srgbClr val="000000"/>
                </a:solidFill>
                <a:latin typeface="+mn-lt"/>
              </a:rPr>
              <a:t>Our agreement with the Government of Canada requires that </a:t>
            </a:r>
            <a:r>
              <a:rPr lang="en-CA" sz="2700" b="1">
                <a:latin typeface="+mn-lt"/>
              </a:rPr>
              <a:t>eligible participants for RWA include:​</a:t>
            </a:r>
          </a:p>
          <a:p>
            <a:pPr rtl="0" fontAlgn="base"/>
            <a:r>
              <a:rPr lang="en-CA" sz="2700">
                <a:latin typeface="+mn-lt"/>
              </a:rPr>
              <a:t>​</a:t>
            </a:r>
          </a:p>
          <a:p>
            <a:pPr marL="342900" indent="-342900" rtl="0" fontAlgn="base">
              <a:buFont typeface="Arial" panose="020B0604020202020204" pitchFamily="34" charset="0"/>
              <a:buChar char="•"/>
            </a:pPr>
            <a:r>
              <a:rPr lang="en-CA" sz="2700">
                <a:latin typeface="+mn-lt"/>
              </a:rPr>
              <a:t>Persons who self-identify as having an intellectual disability or Autism Spectrum Disorder (or both)</a:t>
            </a:r>
          </a:p>
          <a:p>
            <a:pPr marL="342900" indent="-342900" rtl="0" fontAlgn="base">
              <a:buFont typeface="Arial" panose="020B0604020202020204" pitchFamily="34" charset="0"/>
              <a:buChar char="•"/>
            </a:pPr>
            <a:r>
              <a:rPr lang="en-CA" sz="2700">
                <a:latin typeface="+mn-lt"/>
              </a:rPr>
              <a:t>Persons who are looking for employment, legally entitled to work in Canada and require assistance to prepare for, obtain and keep employment or become self employed​</a:t>
            </a:r>
          </a:p>
          <a:p>
            <a:endParaRPr lang="en-CA" sz="2700">
              <a:solidFill>
                <a:srgbClr val="000000"/>
              </a:solidFill>
              <a:latin typeface="+mn-lt"/>
            </a:endParaRPr>
          </a:p>
          <a:p>
            <a:r>
              <a:rPr lang="en-CA" sz="2700">
                <a:solidFill>
                  <a:srgbClr val="000000"/>
                </a:solidFill>
                <a:latin typeface="+mn-lt"/>
              </a:rPr>
              <a:t>Some individuals may require supports on-the-job. Those individuals must not be </a:t>
            </a:r>
            <a:r>
              <a:rPr lang="en-US" sz="2700">
                <a:solidFill>
                  <a:srgbClr val="000000"/>
                </a:solidFill>
                <a:latin typeface="+mn-lt"/>
              </a:rPr>
              <a:t>eligible for assistance under Part II  of the EI Act. If so, a request for an exemption can be submitted.</a:t>
            </a:r>
            <a:endParaRPr lang="en-CA" sz="2700">
              <a:solidFill>
                <a:srgbClr val="000000"/>
              </a:solidFill>
              <a:latin typeface="+mn-lt"/>
            </a:endParaRPr>
          </a:p>
          <a:p>
            <a:pPr rtl="0" fontAlgn="base"/>
            <a:r>
              <a:rPr lang="en-CA" sz="2700">
                <a:latin typeface="+mn-lt"/>
              </a:rPr>
              <a:t>​</a:t>
            </a:r>
          </a:p>
          <a:p>
            <a:pPr rtl="0" fontAlgn="base"/>
            <a:r>
              <a:rPr lang="en-CA" sz="2700">
                <a:latin typeface="+mn-lt"/>
              </a:rPr>
              <a:t>The term </a:t>
            </a:r>
            <a:r>
              <a:rPr lang="en-CA" sz="2700" b="1">
                <a:latin typeface="+mn-lt"/>
              </a:rPr>
              <a:t>intellectual disability </a:t>
            </a:r>
            <a:r>
              <a:rPr lang="en-CA" sz="2700">
                <a:latin typeface="+mn-lt"/>
              </a:rPr>
              <a:t>is used to describe people who have difficulty learning, and need assistance to carry out the practical and social activities of daily living – this includes FASD. ​</a:t>
            </a:r>
          </a:p>
          <a:p>
            <a:pPr rtl="0" fontAlgn="base"/>
            <a:r>
              <a:rPr lang="en-CA" sz="2700">
                <a:latin typeface="+mn-lt"/>
              </a:rPr>
              <a:t>​</a:t>
            </a:r>
          </a:p>
          <a:p>
            <a:pPr rtl="0" fontAlgn="base"/>
            <a:r>
              <a:rPr lang="en-CA" sz="2700" b="1">
                <a:latin typeface="+mn-lt"/>
              </a:rPr>
              <a:t>Autism Spectrum Disorder</a:t>
            </a:r>
            <a:r>
              <a:rPr lang="en-CA" sz="2700">
                <a:latin typeface="+mn-lt"/>
              </a:rPr>
              <a:t> (ASD) refers to a neurodevelopmental disability that affects social communication and behaviour.</a:t>
            </a:r>
          </a:p>
          <a:p>
            <a:endParaRPr lang="en-CA" sz="2400"/>
          </a:p>
          <a:p>
            <a:pPr marL="285750" indent="-285750"/>
            <a:endParaRPr lang="en-US" sz="2400"/>
          </a:p>
          <a:p>
            <a:endParaRPr lang="en-US" sz="2353">
              <a:solidFill>
                <a:srgbClr val="000000"/>
              </a:solidFill>
              <a:latin typeface="Century Gothic" panose="020B0502020202020204" pitchFamily="34" charset="0"/>
            </a:endParaRPr>
          </a:p>
          <a:p>
            <a:endParaRPr lang="en-US" sz="2353">
              <a:solidFill>
                <a:srgbClr val="000000"/>
              </a:solidFill>
              <a:latin typeface="Century Gothic" panose="020B0502020202020204" pitchFamily="34" charset="0"/>
            </a:endParaRPr>
          </a:p>
          <a:p>
            <a:pPr marL="742950" indent="-742950"/>
            <a:endParaRPr lang="en-US" sz="3600"/>
          </a:p>
          <a:p>
            <a:pPr marL="342900" indent="-342900"/>
            <a:endParaRPr lang="en-US" sz="3600"/>
          </a:p>
        </p:txBody>
      </p:sp>
    </p:spTree>
    <p:extLst>
      <p:ext uri="{BB962C8B-B14F-4D97-AF65-F5344CB8AC3E}">
        <p14:creationId xmlns:p14="http://schemas.microsoft.com/office/powerpoint/2010/main" val="2970762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3B0B50-B910-AD42-8B8E-A417FE59E28B}"/>
              </a:ext>
            </a:extLst>
          </p:cNvPr>
          <p:cNvSpPr>
            <a:spLocks noGrp="1"/>
          </p:cNvSpPr>
          <p:nvPr>
            <p:ph type="body" sz="quarter" idx="11"/>
          </p:nvPr>
        </p:nvSpPr>
        <p:spPr>
          <a:xfrm>
            <a:off x="1087581" y="1638299"/>
            <a:ext cx="6490855" cy="5025737"/>
          </a:xfrm>
        </p:spPr>
        <p:txBody>
          <a:bodyPr>
            <a:normAutofit fontScale="85000" lnSpcReduction="10000"/>
          </a:bodyPr>
          <a:lstStyle/>
          <a:p>
            <a:pPr marL="342900" indent="-342900">
              <a:buFont typeface="+mj-lt"/>
              <a:buAutoNum type="arabicPeriod"/>
            </a:pPr>
            <a:r>
              <a:rPr lang="en-US" dirty="0"/>
              <a:t>We are a </a:t>
            </a:r>
            <a:r>
              <a:rPr lang="en-US" b="1" dirty="0"/>
              <a:t>complementary</a:t>
            </a:r>
            <a:r>
              <a:rPr lang="en-US" dirty="0"/>
              <a:t> program whose success is a direct result of the hundreds of partnerships we have built across the country. </a:t>
            </a:r>
          </a:p>
          <a:p>
            <a:pPr marL="342900" indent="-342900">
              <a:buFont typeface="+mj-lt"/>
              <a:buAutoNum type="arabicPeriod"/>
            </a:pPr>
            <a:endParaRPr lang="en-US" dirty="0"/>
          </a:p>
          <a:p>
            <a:pPr marL="342900" indent="-342900">
              <a:buFont typeface="+mj-lt"/>
              <a:buAutoNum type="arabicPeriod"/>
            </a:pPr>
            <a:r>
              <a:rPr lang="en-US" dirty="0"/>
              <a:t>We provide </a:t>
            </a:r>
            <a:r>
              <a:rPr lang="en-US" b="1" dirty="0"/>
              <a:t>coordinated</a:t>
            </a:r>
            <a:r>
              <a:rPr lang="en-US" dirty="0"/>
              <a:t> access to a talent pool of skilled candidates who also happen to have an intellectual disability or autism</a:t>
            </a:r>
          </a:p>
          <a:p>
            <a:pPr marL="342900" indent="-342900">
              <a:buFont typeface="+mj-lt"/>
              <a:buAutoNum type="arabicPeriod"/>
            </a:pPr>
            <a:endParaRPr lang="en-US" dirty="0"/>
          </a:p>
          <a:p>
            <a:pPr marL="342900" indent="-342900">
              <a:buFont typeface="+mj-lt"/>
              <a:buAutoNum type="arabicPeriod"/>
            </a:pPr>
            <a:r>
              <a:rPr lang="en-US" dirty="0"/>
              <a:t>We provide employers with </a:t>
            </a:r>
            <a:r>
              <a:rPr lang="en-US" b="1" dirty="0"/>
              <a:t>ongoing support </a:t>
            </a:r>
            <a:r>
              <a:rPr lang="en-US" dirty="0"/>
              <a:t>across hiring cycles and individual employment trajectories</a:t>
            </a:r>
          </a:p>
          <a:p>
            <a:pPr marL="342900" indent="-342900">
              <a:buFont typeface="+mj-lt"/>
              <a:buAutoNum type="arabicPeriod"/>
            </a:pPr>
            <a:endParaRPr lang="en-US" dirty="0"/>
          </a:p>
          <a:p>
            <a:pPr marL="342900" indent="-342900">
              <a:buFont typeface="+mj-lt"/>
              <a:buAutoNum type="arabicPeriod"/>
            </a:pPr>
            <a:r>
              <a:rPr lang="en-US" dirty="0"/>
              <a:t>We have </a:t>
            </a:r>
            <a:r>
              <a:rPr lang="en-US" b="1" dirty="0"/>
              <a:t>flexible funding </a:t>
            </a:r>
            <a:r>
              <a:rPr lang="en-US" dirty="0"/>
              <a:t>to ensure that individuals have all the supports they need to be successful on the job</a:t>
            </a:r>
          </a:p>
          <a:p>
            <a:pPr marL="342900" indent="-342900">
              <a:buFont typeface="+mj-lt"/>
              <a:buAutoNum type="arabicPeriod"/>
            </a:pPr>
            <a:endParaRPr lang="en-US" dirty="0"/>
          </a:p>
          <a:p>
            <a:pPr marL="342900" indent="-342900">
              <a:buFont typeface="+mj-lt"/>
              <a:buAutoNum type="arabicPeriod"/>
            </a:pPr>
            <a:r>
              <a:rPr lang="en-US" dirty="0"/>
              <a:t>Operating in every province and territory, we can easily </a:t>
            </a:r>
            <a:r>
              <a:rPr lang="en-US" b="1" dirty="0"/>
              <a:t>partner with national businesses</a:t>
            </a:r>
            <a:r>
              <a:rPr lang="en-US" dirty="0"/>
              <a:t> with locations across Canada to provide coordinated support in inclusive hiring</a:t>
            </a:r>
          </a:p>
          <a:p>
            <a:pPr marL="285750" indent="-28575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1E20C064-F8B6-6547-A917-80D7109129F2}"/>
              </a:ext>
            </a:extLst>
          </p:cNvPr>
          <p:cNvSpPr>
            <a:spLocks noGrp="1"/>
          </p:cNvSpPr>
          <p:nvPr>
            <p:ph type="body" sz="quarter" idx="13"/>
          </p:nvPr>
        </p:nvSpPr>
        <p:spPr>
          <a:xfrm>
            <a:off x="1087581" y="637309"/>
            <a:ext cx="6643255" cy="609600"/>
          </a:xfrm>
        </p:spPr>
        <p:txBody>
          <a:bodyPr/>
          <a:lstStyle/>
          <a:p>
            <a:pPr algn="ctr"/>
            <a:r>
              <a:rPr lang="en-US" dirty="0"/>
              <a:t>What makes </a:t>
            </a:r>
            <a:r>
              <a:rPr lang="en-US" dirty="0" err="1"/>
              <a:t>Rwa</a:t>
            </a:r>
            <a:r>
              <a:rPr lang="en-US" dirty="0"/>
              <a:t> unique?</a:t>
            </a:r>
          </a:p>
        </p:txBody>
      </p:sp>
    </p:spTree>
    <p:extLst>
      <p:ext uri="{BB962C8B-B14F-4D97-AF65-F5344CB8AC3E}">
        <p14:creationId xmlns:p14="http://schemas.microsoft.com/office/powerpoint/2010/main" val="61310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868FC3-4BDB-C549-956B-23EAEC4E684C}"/>
              </a:ext>
            </a:extLst>
          </p:cNvPr>
          <p:cNvSpPr>
            <a:spLocks noGrp="1"/>
          </p:cNvSpPr>
          <p:nvPr>
            <p:ph type="body" sz="quarter" idx="13"/>
          </p:nvPr>
        </p:nvSpPr>
        <p:spPr>
          <a:xfrm>
            <a:off x="658906" y="2344271"/>
            <a:ext cx="4572000" cy="609600"/>
          </a:xfrm>
        </p:spPr>
        <p:txBody>
          <a:bodyPr/>
          <a:lstStyle/>
          <a:p>
            <a:pPr algn="ctr"/>
            <a:r>
              <a:rPr lang="en-US" dirty="0"/>
              <a:t>INTRODUCTION TO RWA &amp; HIGHLIGHTS OF PHASE 1</a:t>
            </a:r>
          </a:p>
        </p:txBody>
      </p:sp>
      <p:pic>
        <p:nvPicPr>
          <p:cNvPr id="17" name="Picture Placeholder 16">
            <a:extLst>
              <a:ext uri="{FF2B5EF4-FFF2-40B4-BE49-F238E27FC236}">
                <a16:creationId xmlns:a16="http://schemas.microsoft.com/office/drawing/2014/main" id="{0A1EAD90-222B-E84C-8A7B-1CE06C3C9D26}"/>
              </a:ext>
            </a:extLst>
          </p:cNvPr>
          <p:cNvPicPr>
            <a:picLocks noGrp="1" noChangeAspect="1"/>
          </p:cNvPicPr>
          <p:nvPr>
            <p:ph type="pic" sz="quarter" idx="12"/>
          </p:nvPr>
        </p:nvPicPr>
        <p:blipFill>
          <a:blip r:embed="rId3"/>
          <a:srcRect l="31437" r="31437"/>
          <a:stretch>
            <a:fillRect/>
          </a:stretch>
        </p:blipFill>
        <p:spPr>
          <a:xfrm>
            <a:off x="5513294" y="1151965"/>
            <a:ext cx="2971800" cy="4495800"/>
          </a:xfrm>
          <a:prstGeom prst="rect">
            <a:avLst/>
          </a:prstGeom>
        </p:spPr>
      </p:pic>
    </p:spTree>
    <p:extLst>
      <p:ext uri="{BB962C8B-B14F-4D97-AF65-F5344CB8AC3E}">
        <p14:creationId xmlns:p14="http://schemas.microsoft.com/office/powerpoint/2010/main" val="590764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96190" y="1525153"/>
            <a:ext cx="7431810" cy="4718629"/>
          </a:xfrm>
        </p:spPr>
        <p:txBody>
          <a:bodyPr>
            <a:normAutofit/>
          </a:bodyPr>
          <a:lstStyle/>
          <a:p>
            <a:pPr marL="742950" indent="-742950"/>
            <a:endParaRPr lang="en-US" sz="2000">
              <a:solidFill>
                <a:srgbClr val="000000"/>
              </a:solidFill>
              <a:latin typeface="+mn-lt"/>
            </a:endParaRPr>
          </a:p>
          <a:p>
            <a:pPr marL="342900" indent="-342900">
              <a:buFont typeface="+mj-lt"/>
              <a:buAutoNum type="arabicPeriod"/>
            </a:pPr>
            <a:endParaRPr lang="en-US" sz="3600"/>
          </a:p>
        </p:txBody>
      </p:sp>
      <p:sp>
        <p:nvSpPr>
          <p:cNvPr id="2" name="Text Placeholder 1"/>
          <p:cNvSpPr>
            <a:spLocks noGrp="1"/>
          </p:cNvSpPr>
          <p:nvPr>
            <p:ph type="body" sz="quarter" idx="10"/>
          </p:nvPr>
        </p:nvSpPr>
        <p:spPr/>
        <p:txBody>
          <a:bodyPr>
            <a:normAutofit lnSpcReduction="10000"/>
          </a:bodyPr>
          <a:lstStyle/>
          <a:p>
            <a:endParaRPr lang="en-US"/>
          </a:p>
        </p:txBody>
      </p:sp>
      <p:sp>
        <p:nvSpPr>
          <p:cNvPr id="7" name="Text Placeholder 3"/>
          <p:cNvSpPr txBox="1">
            <a:spLocks/>
          </p:cNvSpPr>
          <p:nvPr/>
        </p:nvSpPr>
        <p:spPr>
          <a:xfrm>
            <a:off x="152400" y="138545"/>
            <a:ext cx="8839200" cy="861291"/>
          </a:xfrm>
          <a:prstGeom prst="rect">
            <a:avLst/>
          </a:prstGeom>
          <a:solidFill>
            <a:srgbClr val="FFF200"/>
          </a:solidFill>
        </p:spPr>
        <p:txBody>
          <a:bodyPr vert="horz" lIns="91440" tIns="45720" rIns="91440" bIns="45720" rtlCol="0">
            <a:normAutofit/>
          </a:bodyPr>
          <a:lstStyle>
            <a:lvl1pPr marL="0" indent="0" algn="ctr" eaLnBrk="1" hangingPunct="1">
              <a:buFont typeface="Arial"/>
              <a:buNone/>
              <a:defRPr sz="4000" b="1" i="0" cap="all" baseline="0">
                <a:solidFill>
                  <a:srgbClr val="000000"/>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914400"/>
            <a:r>
              <a:rPr lang="en-CA"/>
              <a:t>Responding “Outside the 20” </a:t>
            </a:r>
            <a:endParaRPr lang="en-US" kern="0"/>
          </a:p>
        </p:txBody>
      </p:sp>
      <p:sp>
        <p:nvSpPr>
          <p:cNvPr id="3" name="TextBox 2"/>
          <p:cNvSpPr txBox="1"/>
          <p:nvPr/>
        </p:nvSpPr>
        <p:spPr>
          <a:xfrm>
            <a:off x="641408" y="1892708"/>
            <a:ext cx="8050646" cy="5047536"/>
          </a:xfrm>
          <a:prstGeom prst="rect">
            <a:avLst/>
          </a:prstGeom>
          <a:noFill/>
        </p:spPr>
        <p:txBody>
          <a:bodyPr wrap="square" rtlCol="0" anchor="t">
            <a:spAutoFit/>
          </a:bodyPr>
          <a:lstStyle/>
          <a:p>
            <a:r>
              <a:rPr lang="en-US" dirty="0">
                <a:ea typeface="+mn-lt"/>
                <a:cs typeface="+mn-lt"/>
              </a:rPr>
              <a:t>RWA operates in 20 primary communities across the country.</a:t>
            </a:r>
          </a:p>
          <a:p>
            <a:endParaRPr lang="en-US" dirty="0">
              <a:ea typeface="+mn-lt"/>
              <a:cs typeface="+mn-lt"/>
            </a:endParaRPr>
          </a:p>
          <a:p>
            <a:r>
              <a:rPr lang="en-US" dirty="0">
                <a:ea typeface="+mn-lt"/>
                <a:cs typeface="+mn-lt"/>
              </a:rPr>
              <a:t>However, RWA remains </a:t>
            </a:r>
            <a:r>
              <a:rPr lang="en-US" b="1" dirty="0">
                <a:ea typeface="+mn-lt"/>
                <a:cs typeface="+mn-lt"/>
              </a:rPr>
              <a:t>responsive</a:t>
            </a:r>
            <a:r>
              <a:rPr lang="en-US" dirty="0">
                <a:ea typeface="+mn-lt"/>
                <a:cs typeface="+mn-lt"/>
              </a:rPr>
              <a:t> in communities beyond the primary 20 mostly due to relationships with national employers: Costco, Home Depot etc.  In these communities RWA will provide support as per its model, but will </a:t>
            </a:r>
            <a:r>
              <a:rPr lang="en-US" b="1" u="sng" dirty="0">
                <a:ea typeface="+mn-lt"/>
                <a:cs typeface="+mn-lt"/>
              </a:rPr>
              <a:t>not </a:t>
            </a:r>
            <a:r>
              <a:rPr lang="en-US" dirty="0">
                <a:ea typeface="+mn-lt"/>
                <a:cs typeface="+mn-lt"/>
              </a:rPr>
              <a:t>proactively engage in prospecting to additional employers to create further demand in these areas.</a:t>
            </a:r>
            <a:endParaRPr lang="en-US" dirty="0"/>
          </a:p>
          <a:p>
            <a:endParaRPr lang="en-US" dirty="0">
              <a:ea typeface="+mn-lt"/>
              <a:cs typeface="+mn-lt"/>
            </a:endParaRPr>
          </a:p>
          <a:p>
            <a:r>
              <a:rPr lang="en-US" dirty="0">
                <a:ea typeface="+mn-lt"/>
                <a:cs typeface="+mn-lt"/>
              </a:rPr>
              <a:t>Beyond our national employer relationships, we do anticipate some employers and job seekers outside of the identified 20 priority communities will be interested in RWA, and will approach the LMF to be involved.  The LMF will connect these employers and/or job seekers to a local employment agency in their community. </a:t>
            </a:r>
            <a:endParaRPr lang="en-US" dirty="0"/>
          </a:p>
          <a:p>
            <a:endParaRPr lang="en-US" dirty="0">
              <a:ea typeface="+mn-lt"/>
              <a:cs typeface="+mn-lt"/>
            </a:endParaRPr>
          </a:p>
          <a:p>
            <a:endParaRPr lang="en-US" dirty="0">
              <a:ea typeface="+mn-lt"/>
              <a:cs typeface="+mn-lt"/>
            </a:endParaRPr>
          </a:p>
          <a:p>
            <a:endParaRPr lang="en-US" dirty="0">
              <a:latin typeface="Century Gothic" panose="020B0502020202020204" pitchFamily="34" charset="0"/>
            </a:endParaRPr>
          </a:p>
          <a:p>
            <a:endParaRPr lang="en-US" sz="1600" b="1" dirty="0">
              <a:latin typeface="Century Gothic" panose="020B0502020202020204" pitchFamily="34" charset="0"/>
            </a:endParaRPr>
          </a:p>
          <a:p>
            <a:endParaRPr lang="en-US" dirty="0"/>
          </a:p>
        </p:txBody>
      </p:sp>
    </p:spTree>
    <p:extLst>
      <p:ext uri="{BB962C8B-B14F-4D97-AF65-F5344CB8AC3E}">
        <p14:creationId xmlns:p14="http://schemas.microsoft.com/office/powerpoint/2010/main" val="2313365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9CF9F6A-7B04-407B-BD15-BA5B4715D74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361" y="1391691"/>
            <a:ext cx="9114639" cy="4237270"/>
          </a:xfrm>
          <a:prstGeom prst="rect">
            <a:avLst/>
          </a:prstGeom>
        </p:spPr>
      </p:pic>
      <p:sp>
        <p:nvSpPr>
          <p:cNvPr id="3" name="Text Placeholder 2"/>
          <p:cNvSpPr>
            <a:spLocks noGrp="1"/>
          </p:cNvSpPr>
          <p:nvPr>
            <p:ph type="body" sz="quarter" idx="11"/>
          </p:nvPr>
        </p:nvSpPr>
        <p:spPr>
          <a:xfrm>
            <a:off x="1447800" y="1338371"/>
            <a:ext cx="6019800" cy="3358320"/>
          </a:xfrm>
          <a:solidFill>
            <a:schemeClr val="bg1">
              <a:alpha val="61000"/>
            </a:schemeClr>
          </a:solidFill>
        </p:spPr>
        <p:txBody>
          <a:bodyPr>
            <a:noAutofit/>
          </a:bodyPr>
          <a:lstStyle/>
          <a:p>
            <a:pPr algn="ctr"/>
            <a:r>
              <a:rPr lang="en-US" sz="3600" b="1" dirty="0"/>
              <a:t>How to generate employer demand: </a:t>
            </a:r>
          </a:p>
          <a:p>
            <a:pPr algn="ctr"/>
            <a:r>
              <a:rPr lang="en-US" sz="3600" b="1" dirty="0"/>
              <a:t>Prospecting, Outreach and Engagement</a:t>
            </a:r>
          </a:p>
        </p:txBody>
      </p:sp>
    </p:spTree>
    <p:extLst>
      <p:ext uri="{BB962C8B-B14F-4D97-AF65-F5344CB8AC3E}">
        <p14:creationId xmlns:p14="http://schemas.microsoft.com/office/powerpoint/2010/main" val="1390261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vert="horz" lIns="91440" tIns="45720" rIns="91440" bIns="45720" rtlCol="0" anchor="t">
            <a:normAutofit lnSpcReduction="10000"/>
          </a:bodyPr>
          <a:lstStyle/>
          <a:p>
            <a:r>
              <a:rPr lang="en-US"/>
              <a:t>GENERATING EMPLOYER DEMAND</a:t>
            </a:r>
          </a:p>
        </p:txBody>
      </p:sp>
      <p:sp>
        <p:nvSpPr>
          <p:cNvPr id="17" name="Text Placeholder 16"/>
          <p:cNvSpPr>
            <a:spLocks noGrp="1"/>
          </p:cNvSpPr>
          <p:nvPr>
            <p:ph type="body" sz="quarter" idx="11"/>
          </p:nvPr>
        </p:nvSpPr>
        <p:spPr>
          <a:xfrm>
            <a:off x="685800" y="1511299"/>
            <a:ext cx="7977186" cy="4618341"/>
          </a:xfrm>
        </p:spPr>
        <p:txBody>
          <a:bodyPr vert="horz" lIns="91440" tIns="45720" rIns="91440" bIns="45720" rtlCol="0" anchor="t">
            <a:normAutofit/>
          </a:bodyPr>
          <a:lstStyle/>
          <a:p>
            <a:pPr marL="742950" indent="-742950"/>
            <a:endParaRPr lang="en-US" sz="2000" dirty="0"/>
          </a:p>
          <a:p>
            <a:pPr algn="ctr"/>
            <a:r>
              <a:rPr lang="en-US" sz="2000" dirty="0"/>
              <a:t>RWA generates employer demand to hire through prospecting, outreach, and ongoing engagement with businesses. </a:t>
            </a:r>
          </a:p>
          <a:p>
            <a:pPr algn="l"/>
            <a:endParaRPr lang="en-US" sz="2000" dirty="0"/>
          </a:p>
          <a:p>
            <a:pPr algn="l"/>
            <a:r>
              <a:rPr lang="en-US" sz="2000" b="1" dirty="0"/>
              <a:t>What is "Generating Employer Demand"? </a:t>
            </a:r>
            <a:endParaRPr lang="en-US" sz="2000" dirty="0"/>
          </a:p>
          <a:p>
            <a:pPr algn="l"/>
            <a:r>
              <a:rPr lang="en-US" sz="2000" dirty="0"/>
              <a:t>Generating employer demand to hire is the foundation of the RWA project and is central to the role of LMF. It involves actively reaching out to new and prospective businesses with the aim of increasing their confidence and capacity to hire employees with an intellectual disability or ASD through RWA.</a:t>
            </a:r>
          </a:p>
          <a:p>
            <a:pPr marL="742950" indent="-742950"/>
            <a:endParaRPr lang="en-US" sz="2000" dirty="0"/>
          </a:p>
          <a:p>
            <a:pPr marL="342900" indent="-342900"/>
            <a:endParaRPr lang="en-US" sz="2000" dirty="0"/>
          </a:p>
        </p:txBody>
      </p:sp>
    </p:spTree>
    <p:extLst>
      <p:ext uri="{BB962C8B-B14F-4D97-AF65-F5344CB8AC3E}">
        <p14:creationId xmlns:p14="http://schemas.microsoft.com/office/powerpoint/2010/main" val="1708395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138023" y="276045"/>
            <a:ext cx="8839200" cy="872706"/>
          </a:xfrm>
          <a:solidFill>
            <a:srgbClr val="FFF200"/>
          </a:solidFill>
        </p:spPr>
        <p:txBody>
          <a:bodyPr vert="horz" lIns="91440" tIns="45720" rIns="91440" bIns="45720" rtlCol="0" anchor="t">
            <a:normAutofit fontScale="62500" lnSpcReduction="20000"/>
          </a:bodyPr>
          <a:lstStyle/>
          <a:p>
            <a:r>
              <a:rPr lang="en-US"/>
              <a:t>Generating &amp; FULFILLING employer demand to hire </a:t>
            </a:r>
          </a:p>
          <a:p>
            <a:r>
              <a:rPr lang="en-US"/>
              <a:t>(Employment outcomes/jobs)</a:t>
            </a:r>
          </a:p>
        </p:txBody>
      </p:sp>
      <p:sp>
        <p:nvSpPr>
          <p:cNvPr id="17" name="Text Placeholder 16"/>
          <p:cNvSpPr>
            <a:spLocks noGrp="1"/>
          </p:cNvSpPr>
          <p:nvPr>
            <p:ph type="body" sz="quarter" idx="11"/>
          </p:nvPr>
        </p:nvSpPr>
        <p:spPr>
          <a:xfrm>
            <a:off x="685800" y="1393058"/>
            <a:ext cx="7977186" cy="4618341"/>
          </a:xfrm>
        </p:spPr>
        <p:txBody>
          <a:bodyPr vert="horz" lIns="91440" tIns="45720" rIns="91440" bIns="45720" rtlCol="0" anchor="t">
            <a:normAutofit fontScale="62500" lnSpcReduction="20000"/>
          </a:bodyPr>
          <a:lstStyle/>
          <a:p>
            <a:pPr marL="742950" indent="-742950"/>
            <a:endParaRPr lang="en-US" sz="3600"/>
          </a:p>
          <a:p>
            <a:pPr algn="l"/>
            <a:r>
              <a:rPr lang="en-CA" sz="2900"/>
              <a:t>For the purposes of Ready, Willing &amp; Able, a job is defined as </a:t>
            </a:r>
            <a:r>
              <a:rPr lang="en-CA" sz="2900" b="1"/>
              <a:t>real work for real pay</a:t>
            </a:r>
            <a:r>
              <a:rPr lang="en-CA" sz="2900"/>
              <a:t> as part of the general workforce and alongside persons without disabilities in inclusive community settings. Jobs are paid at industry standard wages associated with the position and with the same protections and benefits available to the general workforce. Work can be full-time, part-time (15+ hrs/</a:t>
            </a:r>
            <a:r>
              <a:rPr lang="en-CA" sz="2900" err="1"/>
              <a:t>wk</a:t>
            </a:r>
            <a:r>
              <a:rPr lang="en-CA" sz="2900"/>
              <a:t>) or seasonal*. </a:t>
            </a:r>
            <a:endParaRPr lang="en-CA" sz="2900">
              <a:latin typeface="Century Gothic" panose="020B0502020202020204" pitchFamily="34" charset="0"/>
            </a:endParaRPr>
          </a:p>
          <a:p>
            <a:pPr algn="l"/>
            <a:endParaRPr lang="en-CA" sz="2909">
              <a:latin typeface="Century Gothic" panose="020B0502020202020204" pitchFamily="34" charset="0"/>
            </a:endParaRPr>
          </a:p>
          <a:p>
            <a:pPr algn="l"/>
            <a:r>
              <a:rPr lang="en-CA" sz="2900"/>
              <a:t>Jobs can also include self-employment, and business partnerships in which people operate and maintain their own businesses for the purposes of earning income.</a:t>
            </a:r>
          </a:p>
          <a:p>
            <a:pPr algn="l"/>
            <a:endParaRPr lang="en-CA" sz="2909">
              <a:latin typeface="Century Gothic" panose="020B0502020202020204" pitchFamily="34" charset="0"/>
            </a:endParaRPr>
          </a:p>
          <a:p>
            <a:pPr algn="l"/>
            <a:r>
              <a:rPr lang="en-CA" sz="2900" baseline="30000"/>
              <a:t>*</a:t>
            </a:r>
            <a:r>
              <a:rPr lang="en-CA" sz="2900"/>
              <a:t> LMFs may generate jobs of less than 15 hours/week through the RWA project. While such efforts will be recorded and noted, these will not be counted as part of the anticipated 1100 employment outcomes.</a:t>
            </a:r>
          </a:p>
          <a:p>
            <a:pPr marL="742950" indent="-742950"/>
            <a:endParaRPr lang="en-US" sz="3600"/>
          </a:p>
          <a:p>
            <a:pPr marL="342900" indent="-342900"/>
            <a:endParaRPr lang="en-US" sz="3600"/>
          </a:p>
        </p:txBody>
      </p:sp>
    </p:spTree>
    <p:extLst>
      <p:ext uri="{BB962C8B-B14F-4D97-AF65-F5344CB8AC3E}">
        <p14:creationId xmlns:p14="http://schemas.microsoft.com/office/powerpoint/2010/main" val="1854510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 y="289560"/>
            <a:ext cx="8050530" cy="1112520"/>
          </a:xfrm>
        </p:spPr>
        <p:txBody>
          <a:bodyPr>
            <a:noAutofit/>
          </a:bodyPr>
          <a:lstStyle/>
          <a:p>
            <a:pPr algn="ctr"/>
            <a:r>
              <a:rPr lang="en-US" sz="4800" b="1" dirty="0"/>
              <a:t>Prospecting: What is it?</a:t>
            </a:r>
          </a:p>
        </p:txBody>
      </p:sp>
      <p:sp>
        <p:nvSpPr>
          <p:cNvPr id="4" name="Text Placeholder 3"/>
          <p:cNvSpPr>
            <a:spLocks noGrp="1"/>
          </p:cNvSpPr>
          <p:nvPr>
            <p:ph type="body" sz="quarter" idx="13"/>
          </p:nvPr>
        </p:nvSpPr>
        <p:spPr>
          <a:xfrm>
            <a:off x="725285" y="1672244"/>
            <a:ext cx="7693429" cy="4175760"/>
          </a:xfrm>
        </p:spPr>
        <p:txBody>
          <a:bodyPr>
            <a:noAutofit/>
          </a:bodyPr>
          <a:lstStyle/>
          <a:p>
            <a:pPr marL="342900" lvl="0" indent="-342900">
              <a:buFont typeface="Arial" panose="020B0604020202020204" pitchFamily="34" charset="0"/>
              <a:buChar char="•"/>
            </a:pPr>
            <a:r>
              <a:rPr lang="en-US" sz="2000" b="0" cap="none" dirty="0"/>
              <a:t>Prospecting is a continuous process of generating a list of potential leads (employers)</a:t>
            </a:r>
          </a:p>
          <a:p>
            <a:pPr lvl="0"/>
            <a:endParaRPr lang="en-US" sz="2000" b="0" cap="none" dirty="0"/>
          </a:p>
          <a:p>
            <a:pPr marL="342900" lvl="0" indent="-342900">
              <a:buFont typeface="Arial" panose="020B0604020202020204" pitchFamily="34" charset="0"/>
              <a:buChar char="•"/>
            </a:pPr>
            <a:r>
              <a:rPr lang="en-US" sz="2000" b="0" cap="none" dirty="0"/>
              <a:t>Prospecting involves </a:t>
            </a:r>
            <a:r>
              <a:rPr lang="en-US" sz="2000" b="0" u="sng" cap="none" dirty="0"/>
              <a:t>all the work</a:t>
            </a:r>
            <a:r>
              <a:rPr lang="en-US" sz="2000" b="0" cap="none" dirty="0"/>
              <a:t> that precedes your tailored presentation on the business case for inclusive hiring. </a:t>
            </a:r>
          </a:p>
          <a:p>
            <a:pPr lvl="0"/>
            <a:endParaRPr lang="en-CA" sz="2000" b="0" cap="none" dirty="0"/>
          </a:p>
          <a:p>
            <a:pPr marL="342900" lvl="0" indent="-342900">
              <a:buFont typeface="Arial" panose="020B0604020202020204" pitchFamily="34" charset="0"/>
              <a:buChar char="•"/>
            </a:pPr>
            <a:r>
              <a:rPr lang="en-US" sz="2000" b="0" cap="none" dirty="0"/>
              <a:t>Prospecting includes your preparation (research on the business) and initial approach to potential leads. This step may take a number of attempts and you may speak to a number of people in the organization in order to determine who the right person is to share “the presentation” or pitch with. </a:t>
            </a:r>
            <a:endParaRPr lang="en-CA" sz="2000" b="0" cap="none" dirty="0"/>
          </a:p>
        </p:txBody>
      </p:sp>
    </p:spTree>
    <p:extLst>
      <p:ext uri="{BB962C8B-B14F-4D97-AF65-F5344CB8AC3E}">
        <p14:creationId xmlns:p14="http://schemas.microsoft.com/office/powerpoint/2010/main" val="1681668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79120" y="289560"/>
            <a:ext cx="8050530" cy="1112520"/>
          </a:xfrm>
        </p:spPr>
        <p:txBody>
          <a:bodyPr>
            <a:noAutofit/>
          </a:bodyPr>
          <a:lstStyle/>
          <a:p>
            <a:pPr algn="ctr"/>
            <a:r>
              <a:rPr lang="en-US" sz="4800" b="1" dirty="0"/>
              <a:t>Prospecting: Tips</a:t>
            </a:r>
          </a:p>
        </p:txBody>
      </p:sp>
      <p:sp>
        <p:nvSpPr>
          <p:cNvPr id="4" name="Text Placeholder 3"/>
          <p:cNvSpPr>
            <a:spLocks noGrp="1"/>
          </p:cNvSpPr>
          <p:nvPr>
            <p:ph type="body" sz="quarter" idx="13"/>
          </p:nvPr>
        </p:nvSpPr>
        <p:spPr>
          <a:xfrm>
            <a:off x="5013960" y="2186019"/>
            <a:ext cx="4130040" cy="2827020"/>
          </a:xfrm>
        </p:spPr>
        <p:txBody>
          <a:bodyPr>
            <a:noAutofit/>
          </a:bodyPr>
          <a:lstStyle/>
          <a:p>
            <a:pPr algn="ctr"/>
            <a:endParaRPr lang="en-US" sz="2000" cap="none" dirty="0"/>
          </a:p>
          <a:p>
            <a:pPr algn="ctr"/>
            <a:r>
              <a:rPr lang="en-US" sz="2800" cap="none" dirty="0"/>
              <a:t>C</a:t>
            </a:r>
            <a:r>
              <a:rPr lang="en-US" sz="2800" b="1" cap="none" dirty="0"/>
              <a:t>onduct an SCAN of the </a:t>
            </a:r>
            <a:r>
              <a:rPr lang="en-US" sz="2800" b="1" cap="none" dirty="0" err="1"/>
              <a:t>labour</a:t>
            </a:r>
            <a:r>
              <a:rPr lang="en-US" sz="2800" b="1" cap="none" dirty="0"/>
              <a:t> market: know who’s hiring in your community</a:t>
            </a:r>
          </a:p>
          <a:p>
            <a:endParaRPr lang="en-US" sz="2400" cap="none" dirty="0"/>
          </a:p>
          <a:p>
            <a:pPr algn="ctr"/>
            <a:r>
              <a:rPr lang="en-CA" sz="1800" b="0" i="1" kern="1200" cap="none" dirty="0"/>
              <a:t>What are the MAJOR SECTORS?  Who are INDUSTRY LEADERS? </a:t>
            </a:r>
            <a:endParaRPr lang="en-US" sz="1800" b="0" i="1" cap="none" dirty="0"/>
          </a:p>
          <a:p>
            <a:br>
              <a:rPr lang="en-US" sz="2400" b="1" cap="none" dirty="0">
                <a:highlight>
                  <a:srgbClr val="E20078"/>
                </a:highlight>
                <a:latin typeface="Century Gothic" panose="020B0502020202020204" pitchFamily="34" charset="0"/>
              </a:rPr>
            </a:br>
            <a:endParaRPr lang="en-US" sz="2400" b="1" cap="none" dirty="0">
              <a:highlight>
                <a:srgbClr val="E20078"/>
              </a:highlight>
              <a:latin typeface="Century Gothic" panose="020B0502020202020204" pitchFamily="34" charset="0"/>
            </a:endParaRPr>
          </a:p>
        </p:txBody>
      </p:sp>
      <p:pic>
        <p:nvPicPr>
          <p:cNvPr id="5" name="Picture 4">
            <a:extLst>
              <a:ext uri="{FF2B5EF4-FFF2-40B4-BE49-F238E27FC236}">
                <a16:creationId xmlns:a16="http://schemas.microsoft.com/office/drawing/2014/main" id="{8132050D-968F-4FEA-9CCF-846B7AD9959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908" y="1886172"/>
            <a:ext cx="4546052" cy="3426715"/>
          </a:xfrm>
          <a:prstGeom prst="rect">
            <a:avLst/>
          </a:prstGeom>
        </p:spPr>
      </p:pic>
    </p:spTree>
    <p:extLst>
      <p:ext uri="{BB962C8B-B14F-4D97-AF65-F5344CB8AC3E}">
        <p14:creationId xmlns:p14="http://schemas.microsoft.com/office/powerpoint/2010/main" val="4083428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013960" y="990600"/>
            <a:ext cx="4130040" cy="2827020"/>
          </a:xfrm>
        </p:spPr>
        <p:txBody>
          <a:bodyPr>
            <a:noAutofit/>
          </a:bodyPr>
          <a:lstStyle/>
          <a:p>
            <a:pPr algn="ctr"/>
            <a:endParaRPr lang="en-US" sz="2000" cap="none" dirty="0"/>
          </a:p>
          <a:p>
            <a:pPr lvl="0" algn="ctr"/>
            <a:r>
              <a:rPr lang="en-US" dirty="0"/>
              <a:t>Cold calls vs. warm leads</a:t>
            </a:r>
          </a:p>
          <a:p>
            <a:pPr lvl="0" algn="ctr"/>
            <a:endParaRPr lang="en-US" sz="2000" dirty="0"/>
          </a:p>
          <a:p>
            <a:pPr lvl="1"/>
            <a:r>
              <a:rPr lang="en-US" dirty="0"/>
              <a:t>Look to your network</a:t>
            </a:r>
            <a:endParaRPr lang="en-US" sz="1600" dirty="0"/>
          </a:p>
          <a:p>
            <a:pPr lvl="1"/>
            <a:r>
              <a:rPr lang="en-US" dirty="0"/>
              <a:t>Collaborate with your colleagues to share leads across the country</a:t>
            </a:r>
          </a:p>
          <a:p>
            <a:pPr lvl="1"/>
            <a:r>
              <a:rPr lang="en-US" dirty="0"/>
              <a:t>Ask for an introduction</a:t>
            </a:r>
          </a:p>
          <a:p>
            <a:pPr lvl="1"/>
            <a:r>
              <a:rPr lang="en-US" dirty="0"/>
              <a:t>If you do not have a “warm lead”, explore opportunities for in-person, face-to-face connections (e.g. job fairs, Chamber of Commerce events)</a:t>
            </a:r>
          </a:p>
          <a:p>
            <a:br>
              <a:rPr lang="en-US" sz="2400" b="1" cap="none" dirty="0">
                <a:highlight>
                  <a:srgbClr val="E20078"/>
                </a:highlight>
                <a:latin typeface="Century Gothic" panose="020B0502020202020204" pitchFamily="34" charset="0"/>
              </a:rPr>
            </a:br>
            <a:endParaRPr lang="en-US" sz="2400" b="1" cap="none" dirty="0">
              <a:highlight>
                <a:srgbClr val="E20078"/>
              </a:highlight>
              <a:latin typeface="Century Gothic" panose="020B0502020202020204" pitchFamily="34" charset="0"/>
            </a:endParaRPr>
          </a:p>
        </p:txBody>
      </p:sp>
      <p:pic>
        <p:nvPicPr>
          <p:cNvPr id="6" name="Picture 5">
            <a:extLst>
              <a:ext uri="{FF2B5EF4-FFF2-40B4-BE49-F238E27FC236}">
                <a16:creationId xmlns:a16="http://schemas.microsoft.com/office/drawing/2014/main" id="{3E9181F0-5001-4C4B-B0F3-FDD03B722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 y="1402080"/>
            <a:ext cx="4394200" cy="4394200"/>
          </a:xfrm>
          <a:prstGeom prst="rect">
            <a:avLst/>
          </a:prstGeom>
        </p:spPr>
      </p:pic>
      <p:sp>
        <p:nvSpPr>
          <p:cNvPr id="7" name="Text Placeholder 2">
            <a:extLst>
              <a:ext uri="{FF2B5EF4-FFF2-40B4-BE49-F238E27FC236}">
                <a16:creationId xmlns:a16="http://schemas.microsoft.com/office/drawing/2014/main" id="{0547EFE4-827D-4CB0-8A6A-7D6BF6C98A9D}"/>
              </a:ext>
            </a:extLst>
          </p:cNvPr>
          <p:cNvSpPr txBox="1">
            <a:spLocks/>
          </p:cNvSpPr>
          <p:nvPr/>
        </p:nvSpPr>
        <p:spPr>
          <a:xfrm>
            <a:off x="521970" y="289560"/>
            <a:ext cx="805053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800" b="1" kern="0" dirty="0"/>
              <a:t>Prospecting: Tips</a:t>
            </a:r>
          </a:p>
        </p:txBody>
      </p:sp>
    </p:spTree>
    <p:extLst>
      <p:ext uri="{BB962C8B-B14F-4D97-AF65-F5344CB8AC3E}">
        <p14:creationId xmlns:p14="http://schemas.microsoft.com/office/powerpoint/2010/main" val="3348677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511040" y="1828800"/>
            <a:ext cx="4206240" cy="3672840"/>
          </a:xfrm>
        </p:spPr>
        <p:txBody>
          <a:bodyPr>
            <a:noAutofit/>
          </a:bodyPr>
          <a:lstStyle/>
          <a:p>
            <a:pPr algn="ctr"/>
            <a:endParaRPr lang="en-US" sz="2000" cap="none" dirty="0"/>
          </a:p>
          <a:p>
            <a:pPr lvl="0" algn="ctr"/>
            <a:r>
              <a:rPr lang="en-US" dirty="0"/>
              <a:t>Can you describe who you are and what you do in one paragraph?</a:t>
            </a:r>
          </a:p>
          <a:p>
            <a:pPr lvl="0" algn="ctr"/>
            <a:endParaRPr lang="en-US" dirty="0"/>
          </a:p>
          <a:p>
            <a:pPr algn="ctr"/>
            <a:r>
              <a:rPr lang="en-US" sz="2400" b="1" cap="none" dirty="0">
                <a:highlight>
                  <a:srgbClr val="E20078"/>
                </a:highlight>
                <a:latin typeface="Century Gothic" panose="020B0502020202020204" pitchFamily="34" charset="0"/>
              </a:rPr>
              <a:t>WHAT’S OUR “ASK”?</a:t>
            </a:r>
            <a:br>
              <a:rPr lang="en-US" sz="2400" b="1" cap="none" dirty="0">
                <a:highlight>
                  <a:srgbClr val="E20078"/>
                </a:highlight>
                <a:latin typeface="Century Gothic" panose="020B0502020202020204" pitchFamily="34" charset="0"/>
              </a:rPr>
            </a:br>
            <a:endParaRPr lang="en-US" sz="2400" b="1" cap="none" dirty="0">
              <a:highlight>
                <a:srgbClr val="E20078"/>
              </a:highlight>
              <a:latin typeface="Century Gothic" panose="020B0502020202020204" pitchFamily="34" charset="0"/>
            </a:endParaRPr>
          </a:p>
        </p:txBody>
      </p:sp>
      <p:pic>
        <p:nvPicPr>
          <p:cNvPr id="10" name="Picture 9">
            <a:extLst>
              <a:ext uri="{FF2B5EF4-FFF2-40B4-BE49-F238E27FC236}">
                <a16:creationId xmlns:a16="http://schemas.microsoft.com/office/drawing/2014/main" id="{AA2B8A12-22FA-430C-8FFD-AAA3E59ADAE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 y="1402080"/>
            <a:ext cx="3535680" cy="4992624"/>
          </a:xfrm>
          <a:prstGeom prst="rect">
            <a:avLst/>
          </a:prstGeom>
        </p:spPr>
      </p:pic>
      <p:sp>
        <p:nvSpPr>
          <p:cNvPr id="7" name="Text Placeholder 2">
            <a:extLst>
              <a:ext uri="{FF2B5EF4-FFF2-40B4-BE49-F238E27FC236}">
                <a16:creationId xmlns:a16="http://schemas.microsoft.com/office/drawing/2014/main" id="{8A44B158-7285-4946-85F0-AE6C30ED5A12}"/>
              </a:ext>
            </a:extLst>
          </p:cNvPr>
          <p:cNvSpPr txBox="1">
            <a:spLocks/>
          </p:cNvSpPr>
          <p:nvPr/>
        </p:nvSpPr>
        <p:spPr>
          <a:xfrm>
            <a:off x="636270" y="289560"/>
            <a:ext cx="805053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800" b="1" kern="0" dirty="0"/>
              <a:t>Prospecting: Tips</a:t>
            </a:r>
          </a:p>
        </p:txBody>
      </p:sp>
    </p:spTree>
    <p:extLst>
      <p:ext uri="{BB962C8B-B14F-4D97-AF65-F5344CB8AC3E}">
        <p14:creationId xmlns:p14="http://schemas.microsoft.com/office/powerpoint/2010/main" val="1992079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382679" y="1432560"/>
            <a:ext cx="4608921" cy="3185160"/>
          </a:xfrm>
        </p:spPr>
        <p:txBody>
          <a:bodyPr>
            <a:noAutofit/>
          </a:bodyPr>
          <a:lstStyle/>
          <a:p>
            <a:pPr algn="ctr"/>
            <a:endParaRPr lang="en-US" sz="2000" cap="none" dirty="0"/>
          </a:p>
          <a:p>
            <a:pPr lvl="0" algn="ctr"/>
            <a:r>
              <a:rPr lang="en-US" dirty="0"/>
              <a:t>Who to connect to?</a:t>
            </a:r>
          </a:p>
          <a:p>
            <a:pPr lvl="0" algn="ctr"/>
            <a:r>
              <a:rPr lang="en-US" sz="1400" dirty="0"/>
              <a:t> </a:t>
            </a:r>
          </a:p>
          <a:p>
            <a:pPr lvl="1"/>
            <a:r>
              <a:rPr lang="en-US" dirty="0"/>
              <a:t>Businesses that are actively hiring or looking to hire in the near future</a:t>
            </a:r>
          </a:p>
          <a:p>
            <a:pPr lvl="1"/>
            <a:r>
              <a:rPr lang="en-US" dirty="0"/>
              <a:t>HR/Talent Acquisition/Hiring Managers</a:t>
            </a:r>
            <a:endParaRPr lang="en-US" sz="1600" dirty="0"/>
          </a:p>
          <a:p>
            <a:pPr lvl="1"/>
            <a:r>
              <a:rPr lang="en-US" dirty="0"/>
              <a:t>Diversity &amp; Inclusion teams (often embedded within HR)</a:t>
            </a:r>
            <a:endParaRPr lang="en-US" sz="1600" dirty="0"/>
          </a:p>
          <a:p>
            <a:pPr lvl="1"/>
            <a:r>
              <a:rPr lang="en-US" dirty="0"/>
              <a:t>Owners/presidents/COOs/CEOs</a:t>
            </a:r>
            <a:endParaRPr lang="en-US" sz="1600" dirty="0"/>
          </a:p>
          <a:p>
            <a:br>
              <a:rPr lang="en-US" sz="2400" b="1" cap="none" dirty="0">
                <a:highlight>
                  <a:srgbClr val="E20078"/>
                </a:highlight>
                <a:latin typeface="Century Gothic" panose="020B0502020202020204" pitchFamily="34" charset="0"/>
              </a:rPr>
            </a:br>
            <a:endParaRPr lang="en-US" sz="2400" b="1" cap="none" dirty="0">
              <a:highlight>
                <a:srgbClr val="E20078"/>
              </a:highlight>
              <a:latin typeface="Century Gothic" panose="020B0502020202020204" pitchFamily="34" charset="0"/>
            </a:endParaRPr>
          </a:p>
        </p:txBody>
      </p:sp>
      <p:pic>
        <p:nvPicPr>
          <p:cNvPr id="6" name="Picture 5">
            <a:extLst>
              <a:ext uri="{FF2B5EF4-FFF2-40B4-BE49-F238E27FC236}">
                <a16:creationId xmlns:a16="http://schemas.microsoft.com/office/drawing/2014/main" id="{920D421A-7243-404C-9D42-6503AE9271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 y="1889760"/>
            <a:ext cx="4132364" cy="3755136"/>
          </a:xfrm>
          <a:prstGeom prst="rect">
            <a:avLst/>
          </a:prstGeom>
        </p:spPr>
      </p:pic>
      <p:sp>
        <p:nvSpPr>
          <p:cNvPr id="7" name="Text Placeholder 2">
            <a:extLst>
              <a:ext uri="{FF2B5EF4-FFF2-40B4-BE49-F238E27FC236}">
                <a16:creationId xmlns:a16="http://schemas.microsoft.com/office/drawing/2014/main" id="{EA29FA3F-4F79-4099-BC30-C878E8BBCF84}"/>
              </a:ext>
            </a:extLst>
          </p:cNvPr>
          <p:cNvSpPr>
            <a:spLocks noGrp="1"/>
          </p:cNvSpPr>
          <p:nvPr>
            <p:ph type="body" sz="quarter" idx="11"/>
          </p:nvPr>
        </p:nvSpPr>
        <p:spPr>
          <a:xfrm>
            <a:off x="521970" y="289560"/>
            <a:ext cx="8050530" cy="1112520"/>
          </a:xfrm>
        </p:spPr>
        <p:txBody>
          <a:bodyPr>
            <a:noAutofit/>
          </a:bodyPr>
          <a:lstStyle/>
          <a:p>
            <a:pPr algn="ctr"/>
            <a:r>
              <a:rPr lang="en-US" sz="4800" b="1" dirty="0"/>
              <a:t>Prospecting: Tips</a:t>
            </a:r>
          </a:p>
        </p:txBody>
      </p:sp>
    </p:spTree>
    <p:extLst>
      <p:ext uri="{BB962C8B-B14F-4D97-AF65-F5344CB8AC3E}">
        <p14:creationId xmlns:p14="http://schemas.microsoft.com/office/powerpoint/2010/main" val="2169424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367439" y="1645920"/>
            <a:ext cx="4608921" cy="3185160"/>
          </a:xfrm>
        </p:spPr>
        <p:txBody>
          <a:bodyPr>
            <a:noAutofit/>
          </a:bodyPr>
          <a:lstStyle/>
          <a:p>
            <a:pPr algn="ctr"/>
            <a:endParaRPr lang="en-US" sz="2000" cap="none" dirty="0"/>
          </a:p>
          <a:p>
            <a:pPr lvl="0" algn="ctr"/>
            <a:r>
              <a:rPr lang="en-US" sz="2800" dirty="0"/>
              <a:t>Focus efforts on building individual relationships</a:t>
            </a:r>
          </a:p>
          <a:p>
            <a:pPr lvl="0" algn="ctr"/>
            <a:endParaRPr lang="en-US" sz="1600" dirty="0"/>
          </a:p>
          <a:p>
            <a:pPr lvl="1"/>
            <a:r>
              <a:rPr lang="en-US" sz="1600" dirty="0"/>
              <a:t>Networking events vs. individualized connections</a:t>
            </a:r>
          </a:p>
          <a:p>
            <a:pPr lvl="1"/>
            <a:r>
              <a:rPr lang="en-US" sz="1600" dirty="0"/>
              <a:t>Use LinkedIn (see tip sheet)</a:t>
            </a:r>
          </a:p>
          <a:p>
            <a:pPr lvl="1"/>
            <a:r>
              <a:rPr lang="en-US" sz="1600" dirty="0"/>
              <a:t>Work for an in-person meeting</a:t>
            </a:r>
          </a:p>
          <a:p>
            <a:pPr lvl="1"/>
            <a:r>
              <a:rPr lang="en-US" sz="1600" dirty="0"/>
              <a:t>Know how to adapt your approach </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pic>
        <p:nvPicPr>
          <p:cNvPr id="9" name="Picture 8">
            <a:extLst>
              <a:ext uri="{FF2B5EF4-FFF2-40B4-BE49-F238E27FC236}">
                <a16:creationId xmlns:a16="http://schemas.microsoft.com/office/drawing/2014/main" id="{0911D0AA-D050-432F-8EC5-9B81D63256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 y="1866900"/>
            <a:ext cx="4447587" cy="2964180"/>
          </a:xfrm>
          <a:prstGeom prst="rect">
            <a:avLst/>
          </a:prstGeom>
        </p:spPr>
      </p:pic>
      <p:sp>
        <p:nvSpPr>
          <p:cNvPr id="7" name="Text Placeholder 2">
            <a:extLst>
              <a:ext uri="{FF2B5EF4-FFF2-40B4-BE49-F238E27FC236}">
                <a16:creationId xmlns:a16="http://schemas.microsoft.com/office/drawing/2014/main" id="{73C69312-0031-4C36-838D-F2A47511D074}"/>
              </a:ext>
            </a:extLst>
          </p:cNvPr>
          <p:cNvSpPr>
            <a:spLocks noGrp="1"/>
          </p:cNvSpPr>
          <p:nvPr>
            <p:ph type="body" sz="quarter" idx="11"/>
          </p:nvPr>
        </p:nvSpPr>
        <p:spPr>
          <a:xfrm>
            <a:off x="655320" y="289560"/>
            <a:ext cx="8050530" cy="1112520"/>
          </a:xfrm>
        </p:spPr>
        <p:txBody>
          <a:bodyPr>
            <a:noAutofit/>
          </a:bodyPr>
          <a:lstStyle/>
          <a:p>
            <a:pPr algn="ctr"/>
            <a:r>
              <a:rPr lang="en-US" sz="4800" b="1" dirty="0"/>
              <a:t>Prospecting: Tips</a:t>
            </a:r>
          </a:p>
        </p:txBody>
      </p:sp>
    </p:spTree>
    <p:extLst>
      <p:ext uri="{BB962C8B-B14F-4D97-AF65-F5344CB8AC3E}">
        <p14:creationId xmlns:p14="http://schemas.microsoft.com/office/powerpoint/2010/main" val="78549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685800" y="609600"/>
            <a:ext cx="2857336" cy="609600"/>
          </a:xfrm>
          <a:solidFill>
            <a:srgbClr val="FFF200"/>
          </a:solidFill>
        </p:spPr>
        <p:txBody>
          <a:bodyPr/>
          <a:lstStyle/>
          <a:p>
            <a:r>
              <a:rPr lang="en-US"/>
              <a:t>WHO WE ARE</a:t>
            </a:r>
          </a:p>
        </p:txBody>
      </p:sp>
      <p:sp>
        <p:nvSpPr>
          <p:cNvPr id="6" name="Text Placeholder 1"/>
          <p:cNvSpPr>
            <a:spLocks noGrp="1"/>
          </p:cNvSpPr>
          <p:nvPr>
            <p:ph type="body" sz="quarter" idx="11"/>
          </p:nvPr>
        </p:nvSpPr>
        <p:spPr>
          <a:xfrm>
            <a:off x="685801" y="1371601"/>
            <a:ext cx="3180911" cy="1831901"/>
          </a:xfrm>
        </p:spPr>
        <p:txBody>
          <a:bodyPr>
            <a:normAutofit fontScale="92500" lnSpcReduction="20000"/>
          </a:bodyPr>
          <a:lstStyle/>
          <a:p>
            <a:r>
              <a:rPr lang="en-US"/>
              <a:t>A national initiative of the Canadian Association for Community Living and Canadian Autism Spectrum Disorders Alliance and their member organizations.</a:t>
            </a:r>
          </a:p>
          <a:p>
            <a:endParaRPr lang="en-US"/>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8728" y="789710"/>
            <a:ext cx="4007371" cy="2927068"/>
          </a:xfrm>
          <a:prstGeom prst="rect">
            <a:avLst/>
          </a:prstGeom>
        </p:spPr>
      </p:pic>
      <p:sp>
        <p:nvSpPr>
          <p:cNvPr id="10" name="Text Placeholder 3"/>
          <p:cNvSpPr txBox="1">
            <a:spLocks/>
          </p:cNvSpPr>
          <p:nvPr/>
        </p:nvSpPr>
        <p:spPr>
          <a:xfrm>
            <a:off x="685801" y="3408887"/>
            <a:ext cx="2779175" cy="609600"/>
          </a:xfrm>
          <a:prstGeom prst="rect">
            <a:avLst/>
          </a:prstGeom>
          <a:solidFill>
            <a:srgbClr val="FFF200"/>
          </a:solidFill>
        </p:spPr>
        <p:txBody>
          <a:bodyPr vert="horz" lIns="91440" tIns="45720" rIns="91440" bIns="45720" rtlCol="0">
            <a:noAutofit/>
          </a:bodyPr>
          <a:lstStyle>
            <a:lvl1pPr marL="0" indent="0" eaLnBrk="1" hangingPunct="1">
              <a:buFont typeface="Arial"/>
              <a:buNone/>
              <a:defRPr sz="3200" b="1" i="0" cap="all" baseline="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a:t>WHAT WE DO</a:t>
            </a:r>
          </a:p>
        </p:txBody>
      </p:sp>
      <p:sp>
        <p:nvSpPr>
          <p:cNvPr id="11" name="Text Placeholder 1"/>
          <p:cNvSpPr txBox="1">
            <a:spLocks/>
          </p:cNvSpPr>
          <p:nvPr/>
        </p:nvSpPr>
        <p:spPr>
          <a:xfrm>
            <a:off x="685801" y="4178710"/>
            <a:ext cx="3180911" cy="1969423"/>
          </a:xfrm>
          <a:prstGeom prst="rect">
            <a:avLst/>
          </a:prstGeom>
        </p:spPr>
        <p:txBody>
          <a:bodyPr vert="horz" lIns="91440" tIns="45720" rIns="91440" bIns="45720" rtlCol="0" anchor="t">
            <a:normAutofit fontScale="92500" lnSpcReduction="20000"/>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a:t>Funded by the Government of Canada, we strive to increase the </a:t>
            </a:r>
            <a:r>
              <a:rPr lang="en-US" err="1"/>
              <a:t>labour</a:t>
            </a:r>
            <a:r>
              <a:rPr lang="en-US"/>
              <a:t> force participation of people with an intellectual disability or Autism Spectrum Disorder (ASD).  </a:t>
            </a:r>
          </a:p>
          <a:p>
            <a:endParaRPr lang="en-US"/>
          </a:p>
        </p:txBody>
      </p:sp>
      <p:sp>
        <p:nvSpPr>
          <p:cNvPr id="12" name="Rectangle 11"/>
          <p:cNvSpPr/>
          <p:nvPr/>
        </p:nvSpPr>
        <p:spPr>
          <a:xfrm>
            <a:off x="5055192" y="1369192"/>
            <a:ext cx="3770291" cy="923330"/>
          </a:xfrm>
          <a:prstGeom prst="rect">
            <a:avLst/>
          </a:prstGeom>
        </p:spPr>
        <p:txBody>
          <a:bodyPr wrap="square">
            <a:spAutoFit/>
          </a:bodyPr>
          <a:lstStyle/>
          <a:p>
            <a:endParaRPr lang="en-US"/>
          </a:p>
          <a:p>
            <a:endParaRPr lang="en-US"/>
          </a:p>
          <a:p>
            <a:endParaRPr lang="en-US"/>
          </a:p>
        </p:txBody>
      </p:sp>
      <p:sp>
        <p:nvSpPr>
          <p:cNvPr id="16" name="Rectangle 15"/>
          <p:cNvSpPr/>
          <p:nvPr/>
        </p:nvSpPr>
        <p:spPr>
          <a:xfrm>
            <a:off x="4459933" y="4178710"/>
            <a:ext cx="4365551" cy="1400383"/>
          </a:xfrm>
          <a:prstGeom prst="rect">
            <a:avLst/>
          </a:prstGeom>
        </p:spPr>
        <p:txBody>
          <a:bodyPr wrap="square" anchor="t">
            <a:spAutoFit/>
          </a:bodyPr>
          <a:lstStyle/>
          <a:p>
            <a:r>
              <a:rPr lang="en-US" sz="1700"/>
              <a:t>Active in 20 communities across the country, we have improved businesses through educating employers on inclusive hiring practices. </a:t>
            </a:r>
          </a:p>
          <a:p>
            <a:endParaRPr lang="en-US" sz="1700"/>
          </a:p>
        </p:txBody>
      </p:sp>
    </p:spTree>
    <p:extLst>
      <p:ext uri="{BB962C8B-B14F-4D97-AF65-F5344CB8AC3E}">
        <p14:creationId xmlns:p14="http://schemas.microsoft.com/office/powerpoint/2010/main" val="3229281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459F863-4088-4A24-80CB-AE74BB25C44A}"/>
              </a:ext>
            </a:extLst>
          </p:cNvPr>
          <p:cNvSpPr>
            <a:spLocks noGrp="1"/>
          </p:cNvSpPr>
          <p:nvPr>
            <p:ph type="body" sz="quarter" idx="11"/>
          </p:nvPr>
        </p:nvSpPr>
        <p:spPr>
          <a:xfrm>
            <a:off x="636270" y="289560"/>
            <a:ext cx="8050530" cy="1112520"/>
          </a:xfrm>
        </p:spPr>
        <p:txBody>
          <a:bodyPr>
            <a:noAutofit/>
          </a:bodyPr>
          <a:lstStyle/>
          <a:p>
            <a:pPr algn="ctr"/>
            <a:r>
              <a:rPr lang="en-US" sz="4800" b="1" dirty="0"/>
              <a:t>Prospecting: Tips</a:t>
            </a:r>
          </a:p>
        </p:txBody>
      </p:sp>
      <p:pic>
        <p:nvPicPr>
          <p:cNvPr id="3" name="Picture 2">
            <a:extLst>
              <a:ext uri="{FF2B5EF4-FFF2-40B4-BE49-F238E27FC236}">
                <a16:creationId xmlns:a16="http://schemas.microsoft.com/office/drawing/2014/main" id="{FEAD6B43-7F56-4D43-93AE-70F104FBC7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645921"/>
            <a:ext cx="4862702" cy="4862702"/>
          </a:xfrm>
          <a:prstGeom prst="rect">
            <a:avLst/>
          </a:prstGeom>
        </p:spPr>
      </p:pic>
      <p:sp>
        <p:nvSpPr>
          <p:cNvPr id="4" name="Text Placeholder 3"/>
          <p:cNvSpPr>
            <a:spLocks noGrp="1"/>
          </p:cNvSpPr>
          <p:nvPr>
            <p:ph type="body" sz="quarter" idx="13"/>
          </p:nvPr>
        </p:nvSpPr>
        <p:spPr>
          <a:xfrm>
            <a:off x="4533900" y="1645920"/>
            <a:ext cx="4442460" cy="3973830"/>
          </a:xfrm>
        </p:spPr>
        <p:txBody>
          <a:bodyPr>
            <a:noAutofit/>
          </a:bodyPr>
          <a:lstStyle/>
          <a:p>
            <a:pPr algn="ctr"/>
            <a:endParaRPr lang="en-US" sz="2000" cap="none" dirty="0"/>
          </a:p>
          <a:p>
            <a:pPr lvl="0" algn="ctr"/>
            <a:r>
              <a:rPr lang="en-US" sz="2800" dirty="0"/>
              <a:t>Explore businesses who have a diversity &amp; inclusion mandate</a:t>
            </a:r>
          </a:p>
          <a:p>
            <a:pPr lvl="0" algn="ctr"/>
            <a:endParaRPr lang="en-US" sz="1600" dirty="0"/>
          </a:p>
          <a:p>
            <a:pPr lvl="1"/>
            <a:r>
              <a:rPr lang="en-US" sz="1600" dirty="0"/>
              <a:t>Businesses that have a formal D &amp; I strategy are typically open to building partnerships with organizations or initiatives that can support them in sourcing candidates with diverse abilities</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Tree>
    <p:extLst>
      <p:ext uri="{BB962C8B-B14F-4D97-AF65-F5344CB8AC3E}">
        <p14:creationId xmlns:p14="http://schemas.microsoft.com/office/powerpoint/2010/main" val="2303964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533900" y="1645920"/>
            <a:ext cx="4442460" cy="3973830"/>
          </a:xfrm>
        </p:spPr>
        <p:txBody>
          <a:bodyPr>
            <a:noAutofit/>
          </a:bodyPr>
          <a:lstStyle/>
          <a:p>
            <a:pPr algn="ctr"/>
            <a:endParaRPr lang="en-US" sz="2000" cap="none" dirty="0"/>
          </a:p>
          <a:p>
            <a:pPr lvl="0" algn="ctr"/>
            <a:r>
              <a:rPr lang="en-US" sz="2800" dirty="0"/>
              <a:t>Reach out, reach out, reach out</a:t>
            </a:r>
          </a:p>
          <a:p>
            <a:pPr lvl="0" algn="ctr"/>
            <a:endParaRPr lang="en-US" sz="1600" dirty="0"/>
          </a:p>
          <a:p>
            <a:pPr lvl="1"/>
            <a:r>
              <a:rPr lang="en-US" sz="1600" dirty="0"/>
              <a:t>Converting prospecting to active engagement is challenging! </a:t>
            </a:r>
          </a:p>
          <a:p>
            <a:pPr lvl="1"/>
            <a:r>
              <a:rPr lang="en-US" sz="1600" dirty="0"/>
              <a:t>Roughly 10% of prospecting activities actually results in active engagement</a:t>
            </a:r>
          </a:p>
          <a:p>
            <a:pPr lvl="1"/>
            <a:r>
              <a:rPr lang="en-US" sz="1600" dirty="0"/>
              <a:t>Diversify your prospecting strategies</a:t>
            </a:r>
          </a:p>
          <a:p>
            <a:pPr lvl="1"/>
            <a:r>
              <a:rPr lang="en-US" sz="1600" dirty="0"/>
              <a:t>Relationship-building is central to success</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
        <p:nvSpPr>
          <p:cNvPr id="7" name="Text Placeholder 2">
            <a:extLst>
              <a:ext uri="{FF2B5EF4-FFF2-40B4-BE49-F238E27FC236}">
                <a16:creationId xmlns:a16="http://schemas.microsoft.com/office/drawing/2014/main" id="{8459F863-4088-4A24-80CB-AE74BB25C44A}"/>
              </a:ext>
            </a:extLst>
          </p:cNvPr>
          <p:cNvSpPr>
            <a:spLocks noGrp="1"/>
          </p:cNvSpPr>
          <p:nvPr>
            <p:ph type="body" sz="quarter" idx="11"/>
          </p:nvPr>
        </p:nvSpPr>
        <p:spPr>
          <a:xfrm>
            <a:off x="560070" y="289560"/>
            <a:ext cx="8050530" cy="1112520"/>
          </a:xfrm>
        </p:spPr>
        <p:txBody>
          <a:bodyPr>
            <a:noAutofit/>
          </a:bodyPr>
          <a:lstStyle/>
          <a:p>
            <a:pPr algn="ctr"/>
            <a:r>
              <a:rPr lang="en-US" sz="4800" b="1" dirty="0"/>
              <a:t>Prospecting: Tips</a:t>
            </a:r>
          </a:p>
        </p:txBody>
      </p:sp>
      <p:pic>
        <p:nvPicPr>
          <p:cNvPr id="6" name="Picture 5">
            <a:extLst>
              <a:ext uri="{FF2B5EF4-FFF2-40B4-BE49-F238E27FC236}">
                <a16:creationId xmlns:a16="http://schemas.microsoft.com/office/drawing/2014/main" id="{F92A10D3-FAA9-4D71-9B82-41B0713DA2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8996" y="2026920"/>
            <a:ext cx="4014136" cy="3211830"/>
          </a:xfrm>
          <a:prstGeom prst="rect">
            <a:avLst/>
          </a:prstGeom>
        </p:spPr>
      </p:pic>
    </p:spTree>
    <p:extLst>
      <p:ext uri="{BB962C8B-B14F-4D97-AF65-F5344CB8AC3E}">
        <p14:creationId xmlns:p14="http://schemas.microsoft.com/office/powerpoint/2010/main" val="1692774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428399" y="698266"/>
            <a:ext cx="4608921" cy="3185160"/>
          </a:xfrm>
        </p:spPr>
        <p:txBody>
          <a:bodyPr>
            <a:noAutofit/>
          </a:bodyPr>
          <a:lstStyle/>
          <a:p>
            <a:pPr algn="ctr"/>
            <a:endParaRPr lang="en-US" sz="2000" cap="none" dirty="0"/>
          </a:p>
          <a:p>
            <a:pPr lvl="0" algn="ctr"/>
            <a:r>
              <a:rPr lang="en-US" sz="3500" dirty="0"/>
              <a:t>Tips for Event-Based prospecting</a:t>
            </a:r>
          </a:p>
          <a:p>
            <a:pPr lvl="1"/>
            <a:r>
              <a:rPr lang="en-US" sz="1600" dirty="0"/>
              <a:t>Partner! If you are interested in hosting an event consider partnering with a sector council or individual business</a:t>
            </a:r>
          </a:p>
          <a:p>
            <a:pPr lvl="1"/>
            <a:r>
              <a:rPr lang="en-US" sz="1600" cap="none" dirty="0">
                <a:latin typeface="Century Gothic" panose="020B0502020202020204" pitchFamily="34" charset="0"/>
              </a:rPr>
              <a:t>Partnering with</a:t>
            </a:r>
            <a:r>
              <a:rPr lang="en-US" sz="1600" dirty="0">
                <a:latin typeface="Century Gothic" panose="020B0502020202020204" pitchFamily="34" charset="0"/>
              </a:rPr>
              <a:t> a recognized industry leader will help you attract a larger group of attendees</a:t>
            </a:r>
          </a:p>
          <a:p>
            <a:pPr lvl="1"/>
            <a:r>
              <a:rPr lang="en-US" sz="1600" cap="none" dirty="0">
                <a:latin typeface="Century Gothic" panose="020B0502020202020204" pitchFamily="34" charset="0"/>
              </a:rPr>
              <a:t>Ensure you have a way of collecting </a:t>
            </a:r>
            <a:r>
              <a:rPr lang="en-US" sz="1600" dirty="0">
                <a:latin typeface="Century Gothic" panose="020B0502020202020204" pitchFamily="34" charset="0"/>
              </a:rPr>
              <a:t>attendee contact information</a:t>
            </a:r>
          </a:p>
          <a:p>
            <a:pPr lvl="1"/>
            <a:r>
              <a:rPr lang="en-US" sz="1600" cap="none" dirty="0">
                <a:latin typeface="Century Gothic" panose="020B0502020202020204" pitchFamily="34" charset="0"/>
              </a:rPr>
              <a:t>See Tip Sheet for further information</a:t>
            </a:r>
            <a:br>
              <a:rPr lang="en-US" sz="1600" cap="none" dirty="0">
                <a:latin typeface="Century Gothic" panose="020B0502020202020204" pitchFamily="34" charset="0"/>
              </a:rPr>
            </a:br>
            <a:endParaRPr lang="en-US" sz="1600" cap="none" dirty="0">
              <a:latin typeface="Century Gothic" panose="020B0502020202020204" pitchFamily="34" charset="0"/>
            </a:endParaRPr>
          </a:p>
        </p:txBody>
      </p:sp>
      <p:pic>
        <p:nvPicPr>
          <p:cNvPr id="5" name="Picture 4">
            <a:extLst>
              <a:ext uri="{FF2B5EF4-FFF2-40B4-BE49-F238E27FC236}">
                <a16:creationId xmlns:a16="http://schemas.microsoft.com/office/drawing/2014/main" id="{CFF73ED3-A403-49BB-9793-F0456D7C4A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1688" y="2240280"/>
            <a:ext cx="4196053" cy="2796540"/>
          </a:xfrm>
          <a:prstGeom prst="rect">
            <a:avLst/>
          </a:prstGeom>
        </p:spPr>
      </p:pic>
    </p:spTree>
    <p:extLst>
      <p:ext uri="{BB962C8B-B14F-4D97-AF65-F5344CB8AC3E}">
        <p14:creationId xmlns:p14="http://schemas.microsoft.com/office/powerpoint/2010/main" val="184469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 y="289560"/>
            <a:ext cx="8050530" cy="1112520"/>
          </a:xfrm>
        </p:spPr>
        <p:txBody>
          <a:bodyPr>
            <a:noAutofit/>
          </a:bodyPr>
          <a:lstStyle/>
          <a:p>
            <a:pPr algn="ctr"/>
            <a:r>
              <a:rPr lang="en-US" sz="4400" b="1" dirty="0"/>
              <a:t>Prospecting: Lessons Learned</a:t>
            </a:r>
          </a:p>
          <a:p>
            <a:pPr algn="ctr"/>
            <a:endParaRPr lang="en-US" sz="4800" b="1" dirty="0"/>
          </a:p>
        </p:txBody>
      </p:sp>
      <p:sp>
        <p:nvSpPr>
          <p:cNvPr id="4" name="Text Placeholder 3"/>
          <p:cNvSpPr>
            <a:spLocks noGrp="1"/>
          </p:cNvSpPr>
          <p:nvPr>
            <p:ph type="body" sz="quarter" idx="13"/>
          </p:nvPr>
        </p:nvSpPr>
        <p:spPr>
          <a:xfrm>
            <a:off x="716280" y="1907774"/>
            <a:ext cx="4038600" cy="4175760"/>
          </a:xfrm>
        </p:spPr>
        <p:txBody>
          <a:bodyPr>
            <a:noAutofit/>
          </a:bodyPr>
          <a:lstStyle/>
          <a:p>
            <a:pPr algn="ctr"/>
            <a:r>
              <a:rPr lang="en-US" sz="2800" cap="none" dirty="0"/>
              <a:t>What is effective?</a:t>
            </a:r>
          </a:p>
          <a:p>
            <a:pPr algn="ctr"/>
            <a:r>
              <a:rPr lang="en-US" sz="2800" cap="none" dirty="0"/>
              <a:t> </a:t>
            </a:r>
          </a:p>
          <a:p>
            <a:pPr marL="342900" indent="-342900">
              <a:buFont typeface="Arial" panose="020B0604020202020204" pitchFamily="34" charset="0"/>
              <a:buChar char="•"/>
            </a:pPr>
            <a:r>
              <a:rPr lang="en-US" sz="1800" b="0" cap="none" dirty="0">
                <a:latin typeface="Century Gothic" panose="020B0502020202020204" pitchFamily="34" charset="0"/>
              </a:rPr>
              <a:t>Get out there! Effective prospecting happens away from your desk</a:t>
            </a:r>
          </a:p>
          <a:p>
            <a:pPr marL="342900" indent="-342900">
              <a:buFont typeface="Arial" panose="020B0604020202020204" pitchFamily="34" charset="0"/>
              <a:buChar char="•"/>
            </a:pPr>
            <a:r>
              <a:rPr lang="en-US" sz="1800" b="0" cap="none" dirty="0">
                <a:latin typeface="Century Gothic" panose="020B0502020202020204" pitchFamily="34" charset="0"/>
              </a:rPr>
              <a:t>Effective prospecting is about </a:t>
            </a:r>
            <a:r>
              <a:rPr lang="en-US" sz="1800" i="1" cap="none" dirty="0">
                <a:latin typeface="Century Gothic" panose="020B0502020202020204" pitchFamily="34" charset="0"/>
              </a:rPr>
              <a:t>leveraging existing relationships</a:t>
            </a:r>
          </a:p>
          <a:p>
            <a:pPr marL="342900" indent="-342900">
              <a:buFont typeface="Arial" panose="020B0604020202020204" pitchFamily="34" charset="0"/>
              <a:buChar char="•"/>
            </a:pPr>
            <a:r>
              <a:rPr lang="en-US" sz="1800" b="0" cap="none" dirty="0">
                <a:latin typeface="Century Gothic" panose="020B0502020202020204" pitchFamily="34" charset="0"/>
              </a:rPr>
              <a:t>Converting prospecting to a commitment to hire is challenging! Only 10% of your prospecting efforts will translate to jobs filled!</a:t>
            </a:r>
          </a:p>
          <a:p>
            <a:pPr marL="342900" indent="-342900">
              <a:buFont typeface="Arial" panose="020B0604020202020204" pitchFamily="34" charset="0"/>
              <a:buChar char="•"/>
            </a:pPr>
            <a:r>
              <a:rPr lang="en-US" sz="1800" b="0" cap="none" dirty="0">
                <a:latin typeface="Century Gothic" panose="020B0502020202020204" pitchFamily="34" charset="0"/>
              </a:rPr>
              <a:t>Building an online network</a:t>
            </a:r>
            <a:br>
              <a:rPr lang="en-US" sz="2400" b="1" cap="none" dirty="0">
                <a:highlight>
                  <a:srgbClr val="E20078"/>
                </a:highlight>
                <a:latin typeface="Century Gothic" panose="020B0502020202020204" pitchFamily="34" charset="0"/>
              </a:rPr>
            </a:br>
            <a:endParaRPr lang="en-US" sz="2400" b="1" cap="none" dirty="0">
              <a:highlight>
                <a:srgbClr val="E20078"/>
              </a:highlight>
              <a:latin typeface="Century Gothic" panose="020B0502020202020204" pitchFamily="34" charset="0"/>
            </a:endParaRPr>
          </a:p>
        </p:txBody>
      </p:sp>
      <p:sp>
        <p:nvSpPr>
          <p:cNvPr id="6" name="Text Placeholder 3">
            <a:extLst>
              <a:ext uri="{FF2B5EF4-FFF2-40B4-BE49-F238E27FC236}">
                <a16:creationId xmlns:a16="http://schemas.microsoft.com/office/drawing/2014/main" id="{54AC63BD-0E99-4FAC-A13B-986FF9860639}"/>
              </a:ext>
            </a:extLst>
          </p:cNvPr>
          <p:cNvSpPr txBox="1">
            <a:spLocks/>
          </p:cNvSpPr>
          <p:nvPr/>
        </p:nvSpPr>
        <p:spPr>
          <a:xfrm>
            <a:off x="4754880" y="1907774"/>
            <a:ext cx="4038600" cy="4175760"/>
          </a:xfrm>
          <a:prstGeom prst="rect">
            <a:avLst/>
          </a:prstGeom>
        </p:spPr>
        <p:txBody>
          <a:bodyPr vert="horz" lIns="91440" tIns="45720" rIns="91440" bIns="45720" rtlCol="0">
            <a:noAutofit/>
          </a:bodyPr>
          <a:lstStyle>
            <a:lvl1pPr marL="0" indent="0" eaLnBrk="1" hangingPunct="1">
              <a:buFont typeface="Arial"/>
              <a:buNone/>
              <a:defRPr sz="3200" b="1" i="0" cap="all" baseline="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400"/>
            <a:r>
              <a:rPr lang="en-US" sz="2800" kern="0" cap="none" dirty="0"/>
              <a:t>What is not? </a:t>
            </a:r>
          </a:p>
          <a:p>
            <a:pPr algn="ctr" defTabSz="914400"/>
            <a:endParaRPr lang="en-US" sz="2800" kern="0" cap="none" dirty="0"/>
          </a:p>
          <a:p>
            <a:pPr marL="342900" indent="-342900" defTabSz="914400">
              <a:buFont typeface="Arial" panose="020B0604020202020204" pitchFamily="34" charset="0"/>
              <a:buChar char="•"/>
            </a:pPr>
            <a:r>
              <a:rPr lang="en-US" sz="1800" b="0" kern="0" cap="none" dirty="0">
                <a:latin typeface="Century Gothic" panose="020B0502020202020204" pitchFamily="34" charset="0"/>
              </a:rPr>
              <a:t>Using only one method of prospecting</a:t>
            </a:r>
          </a:p>
          <a:p>
            <a:pPr marL="342900" indent="-342900" defTabSz="914400">
              <a:buFont typeface="Arial" panose="020B0604020202020204" pitchFamily="34" charset="0"/>
              <a:buChar char="•"/>
            </a:pPr>
            <a:r>
              <a:rPr lang="en-US" sz="1800" b="0" kern="0" cap="none" dirty="0">
                <a:latin typeface="Century Gothic" panose="020B0502020202020204" pitchFamily="34" charset="0"/>
              </a:rPr>
              <a:t>Over-reliance on job boards to identify businesses that are hiring</a:t>
            </a:r>
          </a:p>
          <a:p>
            <a:pPr marL="342900" indent="-342900" defTabSz="914400">
              <a:buFont typeface="Arial" panose="020B0604020202020204" pitchFamily="34" charset="0"/>
              <a:buChar char="•"/>
            </a:pPr>
            <a:r>
              <a:rPr lang="en-US" sz="1800" b="0" kern="0" cap="none" dirty="0">
                <a:latin typeface="Century Gothic" panose="020B0502020202020204" pitchFamily="34" charset="0"/>
              </a:rPr>
              <a:t>“Armchair prospecting”</a:t>
            </a:r>
          </a:p>
          <a:p>
            <a:pPr marL="342900" indent="-342900" defTabSz="914400">
              <a:buFont typeface="Arial" panose="020B0604020202020204" pitchFamily="34" charset="0"/>
              <a:buChar char="•"/>
            </a:pPr>
            <a:r>
              <a:rPr lang="en-US" sz="1800" b="0" kern="0" cap="none" dirty="0">
                <a:latin typeface="Century Gothic" panose="020B0502020202020204" pitchFamily="34" charset="0"/>
              </a:rPr>
              <a:t>Over-reliance on event-based prospecting</a:t>
            </a:r>
            <a:br>
              <a:rPr lang="en-US" sz="2400" kern="0" cap="none" dirty="0">
                <a:highlight>
                  <a:srgbClr val="E20078"/>
                </a:highlight>
                <a:latin typeface="Century Gothic" panose="020B0502020202020204" pitchFamily="34" charset="0"/>
              </a:rPr>
            </a:br>
            <a:endParaRPr lang="en-US" sz="2400" kern="0" cap="none" dirty="0">
              <a:highlight>
                <a:srgbClr val="E20078"/>
              </a:highlight>
              <a:latin typeface="Century Gothic" panose="020B0502020202020204" pitchFamily="34" charset="0"/>
            </a:endParaRPr>
          </a:p>
        </p:txBody>
      </p:sp>
    </p:spTree>
    <p:extLst>
      <p:ext uri="{BB962C8B-B14F-4D97-AF65-F5344CB8AC3E}">
        <p14:creationId xmlns:p14="http://schemas.microsoft.com/office/powerpoint/2010/main" val="2437722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 y="289560"/>
            <a:ext cx="8050530" cy="1112520"/>
          </a:xfrm>
        </p:spPr>
        <p:txBody>
          <a:bodyPr>
            <a:noAutofit/>
          </a:bodyPr>
          <a:lstStyle/>
          <a:p>
            <a:pPr algn="ctr"/>
            <a:r>
              <a:rPr lang="en-US" sz="4800" b="1" dirty="0"/>
              <a:t>Outreach: What is it?</a:t>
            </a:r>
          </a:p>
        </p:txBody>
      </p:sp>
      <p:sp>
        <p:nvSpPr>
          <p:cNvPr id="4" name="Text Placeholder 3"/>
          <p:cNvSpPr>
            <a:spLocks noGrp="1"/>
          </p:cNvSpPr>
          <p:nvPr>
            <p:ph type="body" sz="quarter" idx="13"/>
          </p:nvPr>
        </p:nvSpPr>
        <p:spPr>
          <a:xfrm>
            <a:off x="725285" y="1402080"/>
            <a:ext cx="7693429" cy="4008121"/>
          </a:xfrm>
        </p:spPr>
        <p:txBody>
          <a:bodyPr>
            <a:noAutofit/>
          </a:bodyPr>
          <a:lstStyle/>
          <a:p>
            <a:pPr marL="285750" lvl="0" indent="-285750">
              <a:buFont typeface="Arial" panose="020B0604020202020204" pitchFamily="34" charset="0"/>
              <a:buChar char="•"/>
            </a:pPr>
            <a:r>
              <a:rPr lang="en-US" sz="2000" b="0" cap="none" dirty="0"/>
              <a:t>This step </a:t>
            </a:r>
            <a:r>
              <a:rPr lang="en-US" sz="2000" b="0" u="sng" cap="none" dirty="0"/>
              <a:t>follows your initial approach</a:t>
            </a:r>
            <a:r>
              <a:rPr lang="en-US" sz="2000" b="0" cap="none" dirty="0"/>
              <a:t> and preliminary assessment of the company’s </a:t>
            </a:r>
            <a:r>
              <a:rPr lang="en-US" sz="2000" b="0" cap="none" dirty="0" err="1"/>
              <a:t>labour</a:t>
            </a:r>
            <a:r>
              <a:rPr lang="en-US" sz="2000" b="0" cap="none" dirty="0"/>
              <a:t> needs. </a:t>
            </a:r>
          </a:p>
          <a:p>
            <a:pPr lvl="0"/>
            <a:endParaRPr lang="en-US" sz="2000" b="0" cap="none" dirty="0"/>
          </a:p>
          <a:p>
            <a:pPr marL="285750" lvl="0" indent="-285750">
              <a:buFont typeface="Arial" panose="020B0604020202020204" pitchFamily="34" charset="0"/>
              <a:buChar char="•"/>
            </a:pPr>
            <a:r>
              <a:rPr lang="en-US" sz="2000" b="0" cap="none" dirty="0"/>
              <a:t>Based on the work that you have done in prospecting, preparing and initial approach, you now have the information you need to provide a focused and relevant discussion on the </a:t>
            </a:r>
            <a:r>
              <a:rPr lang="en-US" sz="2000" cap="none" dirty="0"/>
              <a:t>value of inclusive hiring </a:t>
            </a:r>
            <a:r>
              <a:rPr lang="en-US" sz="2000" b="0" cap="none" dirty="0"/>
              <a:t>that resonates with the unique needs of the business.</a:t>
            </a:r>
          </a:p>
          <a:p>
            <a:pPr marL="285750" lvl="0" indent="-285750">
              <a:buFont typeface="Arial" panose="020B0604020202020204" pitchFamily="34" charset="0"/>
              <a:buChar char="•"/>
            </a:pPr>
            <a:endParaRPr lang="en-CA" sz="2000" b="0" cap="none" dirty="0"/>
          </a:p>
          <a:p>
            <a:pPr marL="285750" lvl="0" indent="-285750">
              <a:buFont typeface="Arial" panose="020B0604020202020204" pitchFamily="34" charset="0"/>
              <a:buChar char="•"/>
            </a:pPr>
            <a:r>
              <a:rPr lang="en-US" sz="2000" b="0" cap="none" dirty="0"/>
              <a:t>The usual strategy for outreach involves a face to face meeting with the potential employer, but the format of “the pitch” or “the presentation” may sometimes vary (e.g. webinar, videoconference, teleconference) but its </a:t>
            </a:r>
            <a:r>
              <a:rPr lang="en-US" sz="2000" cap="none" dirty="0"/>
              <a:t>defining feature </a:t>
            </a:r>
            <a:r>
              <a:rPr lang="en-US" sz="2000" b="0" cap="none" dirty="0"/>
              <a:t>is that it is a </a:t>
            </a:r>
            <a:r>
              <a:rPr lang="en-US" sz="2000" cap="none" dirty="0"/>
              <a:t>tailored, focused discussion about the business case for inclusive hiring</a:t>
            </a:r>
            <a:r>
              <a:rPr lang="en-US" sz="2000" b="0" cap="none" dirty="0"/>
              <a:t>.</a:t>
            </a:r>
            <a:endParaRPr lang="en-CA" sz="2000" b="0" cap="none" dirty="0"/>
          </a:p>
        </p:txBody>
      </p:sp>
    </p:spTree>
    <p:extLst>
      <p:ext uri="{BB962C8B-B14F-4D97-AF65-F5344CB8AC3E}">
        <p14:creationId xmlns:p14="http://schemas.microsoft.com/office/powerpoint/2010/main" val="2645996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589BC6F7-498D-3348-BD9F-8C86D0532C4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7386" y="249955"/>
            <a:ext cx="6645097" cy="6483350"/>
          </a:xfrm>
          <a:prstGeom prst="rect">
            <a:avLst/>
          </a:prstGeom>
        </p:spPr>
      </p:pic>
      <p:sp>
        <p:nvSpPr>
          <p:cNvPr id="12" name="TextBox 11">
            <a:extLst>
              <a:ext uri="{FF2B5EF4-FFF2-40B4-BE49-F238E27FC236}">
                <a16:creationId xmlns:a16="http://schemas.microsoft.com/office/drawing/2014/main" id="{FCE2ED4E-E865-FB42-9EDE-39EAE6D2F093}"/>
              </a:ext>
            </a:extLst>
          </p:cNvPr>
          <p:cNvSpPr txBox="1"/>
          <p:nvPr/>
        </p:nvSpPr>
        <p:spPr>
          <a:xfrm rot="16200000">
            <a:off x="-1510146" y="2890391"/>
            <a:ext cx="5209310" cy="1077218"/>
          </a:xfrm>
          <a:prstGeom prst="rect">
            <a:avLst/>
          </a:prstGeom>
          <a:noFill/>
        </p:spPr>
        <p:txBody>
          <a:bodyPr wrap="square" rtlCol="0">
            <a:spAutoFit/>
          </a:bodyPr>
          <a:lstStyle/>
          <a:p>
            <a:pPr algn="ctr"/>
            <a:r>
              <a:rPr lang="en-US" sz="3200" b="1" dirty="0">
                <a:solidFill>
                  <a:schemeClr val="accent1"/>
                </a:solidFill>
              </a:rPr>
              <a:t>THE BUSINESS CASE FOR INCLUSIVE HIRING</a:t>
            </a:r>
          </a:p>
        </p:txBody>
      </p:sp>
    </p:spTree>
    <p:extLst>
      <p:ext uri="{BB962C8B-B14F-4D97-AF65-F5344CB8AC3E}">
        <p14:creationId xmlns:p14="http://schemas.microsoft.com/office/powerpoint/2010/main" val="2344921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331419" y="1260764"/>
            <a:ext cx="4608921" cy="3185160"/>
          </a:xfrm>
        </p:spPr>
        <p:txBody>
          <a:bodyPr>
            <a:noAutofit/>
          </a:bodyPr>
          <a:lstStyle/>
          <a:p>
            <a:pPr algn="ctr"/>
            <a:endParaRPr lang="en-US" sz="2000" cap="none" dirty="0"/>
          </a:p>
          <a:p>
            <a:pPr lvl="0" algn="ctr"/>
            <a:r>
              <a:rPr lang="en-US" sz="3800" dirty="0"/>
              <a:t>Practice your presentation or pitch</a:t>
            </a:r>
          </a:p>
          <a:p>
            <a:pPr lvl="0" algn="ctr"/>
            <a:endParaRPr lang="en-US" sz="3800" dirty="0"/>
          </a:p>
          <a:p>
            <a:pPr lvl="1"/>
            <a:r>
              <a:rPr lang="en-US" sz="1600" dirty="0"/>
              <a:t>Know the business case for inclusive hiring </a:t>
            </a:r>
          </a:p>
          <a:p>
            <a:pPr lvl="1"/>
            <a:r>
              <a:rPr lang="en-US" sz="1600" dirty="0"/>
              <a:t>You should feel comfortable enough with the business case to be able to tailor your presentation to the unique needs of the business in the moment</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
        <p:nvSpPr>
          <p:cNvPr id="7" name="Text Placeholder 2">
            <a:extLst>
              <a:ext uri="{FF2B5EF4-FFF2-40B4-BE49-F238E27FC236}">
                <a16:creationId xmlns:a16="http://schemas.microsoft.com/office/drawing/2014/main" id="{74F941F3-ACB4-454B-9F84-510E14A6147B}"/>
              </a:ext>
            </a:extLst>
          </p:cNvPr>
          <p:cNvSpPr>
            <a:spLocks noGrp="1"/>
          </p:cNvSpPr>
          <p:nvPr>
            <p:ph type="body" sz="quarter" idx="11"/>
          </p:nvPr>
        </p:nvSpPr>
        <p:spPr>
          <a:xfrm>
            <a:off x="636270" y="289560"/>
            <a:ext cx="8050530" cy="1112520"/>
          </a:xfrm>
        </p:spPr>
        <p:txBody>
          <a:bodyPr>
            <a:noAutofit/>
          </a:bodyPr>
          <a:lstStyle/>
          <a:p>
            <a:pPr algn="ctr"/>
            <a:r>
              <a:rPr lang="en-US" sz="4800" b="1" dirty="0"/>
              <a:t>Outreach: Tips</a:t>
            </a:r>
          </a:p>
        </p:txBody>
      </p:sp>
      <p:pic>
        <p:nvPicPr>
          <p:cNvPr id="3" name="Picture 2" descr="A picture containing vector graphics&#10;&#10;Description automatically generated">
            <a:extLst>
              <a:ext uri="{FF2B5EF4-FFF2-40B4-BE49-F238E27FC236}">
                <a16:creationId xmlns:a16="http://schemas.microsoft.com/office/drawing/2014/main" id="{EF22C293-D9BC-624A-82BA-41AF7F5E42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3660" y="2205317"/>
            <a:ext cx="4205195" cy="2447365"/>
          </a:xfrm>
          <a:prstGeom prst="rect">
            <a:avLst/>
          </a:prstGeom>
        </p:spPr>
      </p:pic>
    </p:spTree>
    <p:extLst>
      <p:ext uri="{BB962C8B-B14F-4D97-AF65-F5344CB8AC3E}">
        <p14:creationId xmlns:p14="http://schemas.microsoft.com/office/powerpoint/2010/main" val="1040643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099778" y="1242424"/>
            <a:ext cx="4608921" cy="3185160"/>
          </a:xfrm>
        </p:spPr>
        <p:txBody>
          <a:bodyPr>
            <a:noAutofit/>
          </a:bodyPr>
          <a:lstStyle/>
          <a:p>
            <a:pPr algn="ctr"/>
            <a:endParaRPr lang="en-US" sz="2000" cap="none" dirty="0"/>
          </a:p>
          <a:p>
            <a:pPr lvl="0" algn="ctr"/>
            <a:r>
              <a:rPr lang="en-US" sz="3800" dirty="0"/>
              <a:t>Do your research &amp; Listen! </a:t>
            </a:r>
          </a:p>
          <a:p>
            <a:pPr lvl="0" algn="ctr"/>
            <a:endParaRPr lang="en-US" sz="1400" dirty="0"/>
          </a:p>
          <a:p>
            <a:pPr lvl="1"/>
            <a:r>
              <a:rPr lang="en-US" sz="1600" dirty="0"/>
              <a:t>Learn about the business prior to meeting</a:t>
            </a:r>
          </a:p>
          <a:p>
            <a:pPr lvl="1"/>
            <a:r>
              <a:rPr lang="en-US" sz="1600" dirty="0"/>
              <a:t>While this is your opportunity to share the business case, you should ensure that the person or group you are speaking with have ample opportunity to ask questions and share their own experiences or perspectives. </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
        <p:nvSpPr>
          <p:cNvPr id="7" name="Text Placeholder 2">
            <a:extLst>
              <a:ext uri="{FF2B5EF4-FFF2-40B4-BE49-F238E27FC236}">
                <a16:creationId xmlns:a16="http://schemas.microsoft.com/office/drawing/2014/main" id="{74F941F3-ACB4-454B-9F84-510E14A6147B}"/>
              </a:ext>
            </a:extLst>
          </p:cNvPr>
          <p:cNvSpPr>
            <a:spLocks noGrp="1"/>
          </p:cNvSpPr>
          <p:nvPr>
            <p:ph type="body" sz="quarter" idx="11"/>
          </p:nvPr>
        </p:nvSpPr>
        <p:spPr>
          <a:xfrm>
            <a:off x="636270" y="289560"/>
            <a:ext cx="8050530" cy="1112520"/>
          </a:xfrm>
        </p:spPr>
        <p:txBody>
          <a:bodyPr>
            <a:noAutofit/>
          </a:bodyPr>
          <a:lstStyle/>
          <a:p>
            <a:pPr algn="ctr"/>
            <a:r>
              <a:rPr lang="en-US" sz="4800" b="1" dirty="0"/>
              <a:t>Outreach: Tips</a:t>
            </a:r>
          </a:p>
        </p:txBody>
      </p:sp>
      <p:pic>
        <p:nvPicPr>
          <p:cNvPr id="2" name="Picture 1">
            <a:extLst>
              <a:ext uri="{FF2B5EF4-FFF2-40B4-BE49-F238E27FC236}">
                <a16:creationId xmlns:a16="http://schemas.microsoft.com/office/drawing/2014/main" id="{1CB10FB5-A8FC-DB4F-9247-8D67ED13DA1B}"/>
              </a:ext>
            </a:extLst>
          </p:cNvPr>
          <p:cNvPicPr>
            <a:picLocks noChangeAspect="1"/>
          </p:cNvPicPr>
          <p:nvPr/>
        </p:nvPicPr>
        <p:blipFill>
          <a:blip r:embed="rId3"/>
          <a:stretch>
            <a:fillRect/>
          </a:stretch>
        </p:blipFill>
        <p:spPr>
          <a:xfrm>
            <a:off x="1148738" y="1980194"/>
            <a:ext cx="1422400" cy="1422400"/>
          </a:xfrm>
          <a:prstGeom prst="rect">
            <a:avLst/>
          </a:prstGeom>
        </p:spPr>
      </p:pic>
    </p:spTree>
    <p:extLst>
      <p:ext uri="{BB962C8B-B14F-4D97-AF65-F5344CB8AC3E}">
        <p14:creationId xmlns:p14="http://schemas.microsoft.com/office/powerpoint/2010/main" val="1307088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275999" y="1094506"/>
            <a:ext cx="4608921" cy="3185160"/>
          </a:xfrm>
        </p:spPr>
        <p:txBody>
          <a:bodyPr>
            <a:noAutofit/>
          </a:bodyPr>
          <a:lstStyle/>
          <a:p>
            <a:pPr algn="ctr"/>
            <a:endParaRPr lang="en-US" sz="2000" cap="none" dirty="0"/>
          </a:p>
          <a:p>
            <a:pPr lvl="0" algn="ctr"/>
            <a:r>
              <a:rPr lang="en-US" sz="3800" dirty="0"/>
              <a:t>Make sure you have the right people at the table</a:t>
            </a:r>
          </a:p>
          <a:p>
            <a:pPr lvl="0" algn="ctr"/>
            <a:endParaRPr lang="en-US" sz="1400" dirty="0"/>
          </a:p>
          <a:p>
            <a:pPr lvl="1"/>
            <a:r>
              <a:rPr lang="en-US" sz="1600" dirty="0"/>
              <a:t>Ideally, you want to share the business case with those that hold decision-making power within the company</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pic>
        <p:nvPicPr>
          <p:cNvPr id="9" name="Picture 8">
            <a:extLst>
              <a:ext uri="{FF2B5EF4-FFF2-40B4-BE49-F238E27FC236}">
                <a16:creationId xmlns:a16="http://schemas.microsoft.com/office/drawing/2014/main" id="{4FC57F9F-CD31-4D2C-8B2B-4572E57C80F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9080" y="2033270"/>
            <a:ext cx="4178833" cy="2791460"/>
          </a:xfrm>
          <a:prstGeom prst="rect">
            <a:avLst/>
          </a:prstGeom>
        </p:spPr>
      </p:pic>
      <p:sp>
        <p:nvSpPr>
          <p:cNvPr id="7" name="Text Placeholder 2">
            <a:extLst>
              <a:ext uri="{FF2B5EF4-FFF2-40B4-BE49-F238E27FC236}">
                <a16:creationId xmlns:a16="http://schemas.microsoft.com/office/drawing/2014/main" id="{74F941F3-ACB4-454B-9F84-510E14A6147B}"/>
              </a:ext>
            </a:extLst>
          </p:cNvPr>
          <p:cNvSpPr>
            <a:spLocks noGrp="1"/>
          </p:cNvSpPr>
          <p:nvPr>
            <p:ph type="body" sz="quarter" idx="11"/>
          </p:nvPr>
        </p:nvSpPr>
        <p:spPr>
          <a:xfrm>
            <a:off x="636270" y="289560"/>
            <a:ext cx="8050530" cy="1112520"/>
          </a:xfrm>
        </p:spPr>
        <p:txBody>
          <a:bodyPr>
            <a:noAutofit/>
          </a:bodyPr>
          <a:lstStyle/>
          <a:p>
            <a:pPr algn="ctr"/>
            <a:r>
              <a:rPr lang="en-US" sz="4800" b="1" dirty="0"/>
              <a:t>Outreach: Tips</a:t>
            </a:r>
          </a:p>
        </p:txBody>
      </p:sp>
    </p:spTree>
    <p:extLst>
      <p:ext uri="{BB962C8B-B14F-4D97-AF65-F5344CB8AC3E}">
        <p14:creationId xmlns:p14="http://schemas.microsoft.com/office/powerpoint/2010/main" val="356958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275999" y="1444128"/>
            <a:ext cx="4608921" cy="3185160"/>
          </a:xfrm>
        </p:spPr>
        <p:txBody>
          <a:bodyPr>
            <a:noAutofit/>
          </a:bodyPr>
          <a:lstStyle/>
          <a:p>
            <a:pPr algn="ctr"/>
            <a:endParaRPr lang="en-US" sz="2000" cap="none" dirty="0"/>
          </a:p>
          <a:p>
            <a:pPr lvl="0" algn="ctr"/>
            <a:r>
              <a:rPr lang="en-US" sz="3800" dirty="0"/>
              <a:t>Be prepared to answer questions!</a:t>
            </a:r>
          </a:p>
          <a:p>
            <a:pPr lvl="0" algn="ctr"/>
            <a:endParaRPr lang="en-US" sz="1400" dirty="0"/>
          </a:p>
          <a:p>
            <a:pPr lvl="1"/>
            <a:r>
              <a:rPr lang="en-US" sz="1600" dirty="0"/>
              <a:t>Businesses will likely have many questions for you</a:t>
            </a:r>
          </a:p>
          <a:p>
            <a:pPr lvl="1"/>
            <a:r>
              <a:rPr lang="en-US" sz="1600" dirty="0"/>
              <a:t>Luckily, we have lots of experience in working with employers and know many of their frequently asked questions</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
        <p:nvSpPr>
          <p:cNvPr id="7" name="Text Placeholder 2">
            <a:extLst>
              <a:ext uri="{FF2B5EF4-FFF2-40B4-BE49-F238E27FC236}">
                <a16:creationId xmlns:a16="http://schemas.microsoft.com/office/drawing/2014/main" id="{74F941F3-ACB4-454B-9F84-510E14A6147B}"/>
              </a:ext>
            </a:extLst>
          </p:cNvPr>
          <p:cNvSpPr>
            <a:spLocks noGrp="1"/>
          </p:cNvSpPr>
          <p:nvPr>
            <p:ph type="body" sz="quarter" idx="11"/>
          </p:nvPr>
        </p:nvSpPr>
        <p:spPr>
          <a:xfrm>
            <a:off x="636270" y="289560"/>
            <a:ext cx="8050530" cy="1112520"/>
          </a:xfrm>
        </p:spPr>
        <p:txBody>
          <a:bodyPr>
            <a:noAutofit/>
          </a:bodyPr>
          <a:lstStyle/>
          <a:p>
            <a:pPr algn="ctr"/>
            <a:r>
              <a:rPr lang="en-US" sz="4800" b="1" dirty="0"/>
              <a:t>Outreach: Tips</a:t>
            </a:r>
          </a:p>
        </p:txBody>
      </p:sp>
      <p:pic>
        <p:nvPicPr>
          <p:cNvPr id="3" name="Picture 2" descr="A picture containing balloon&#10;&#10;Description automatically generated">
            <a:extLst>
              <a:ext uri="{FF2B5EF4-FFF2-40B4-BE49-F238E27FC236}">
                <a16:creationId xmlns:a16="http://schemas.microsoft.com/office/drawing/2014/main" id="{25C0F702-0EF4-A946-92C9-26EDC9E9DD0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9080" y="1402080"/>
            <a:ext cx="4203700" cy="4191000"/>
          </a:xfrm>
          <a:prstGeom prst="rect">
            <a:avLst/>
          </a:prstGeom>
        </p:spPr>
      </p:pic>
    </p:spTree>
    <p:extLst>
      <p:ext uri="{BB962C8B-B14F-4D97-AF65-F5344CB8AC3E}">
        <p14:creationId xmlns:p14="http://schemas.microsoft.com/office/powerpoint/2010/main" val="426834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31475" y="370936"/>
            <a:ext cx="4114800" cy="609600"/>
          </a:xfrm>
        </p:spPr>
        <p:txBody>
          <a:bodyPr/>
          <a:lstStyle/>
          <a:p>
            <a:r>
              <a:rPr lang="en-US"/>
              <a:t>Our vision</a:t>
            </a:r>
          </a:p>
        </p:txBody>
      </p:sp>
      <p:sp>
        <p:nvSpPr>
          <p:cNvPr id="3" name="Text Placeholder 2"/>
          <p:cNvSpPr>
            <a:spLocks noGrp="1"/>
          </p:cNvSpPr>
          <p:nvPr>
            <p:ph type="body" sz="quarter" idx="11"/>
          </p:nvPr>
        </p:nvSpPr>
        <p:spPr>
          <a:xfrm>
            <a:off x="4346275" y="1294166"/>
            <a:ext cx="4038600" cy="1756634"/>
          </a:xfrm>
          <a:solidFill>
            <a:schemeClr val="accent1"/>
          </a:solidFill>
        </p:spPr>
        <p:txBody>
          <a:bodyPr/>
          <a:lstStyle/>
          <a:p>
            <a:pPr algn="ctr"/>
            <a:r>
              <a:rPr lang="en-US">
                <a:solidFill>
                  <a:schemeClr val="bg1"/>
                </a:solidFill>
              </a:rPr>
              <a:t>An inclusive and effective </a:t>
            </a:r>
            <a:r>
              <a:rPr lang="en-US" err="1">
                <a:solidFill>
                  <a:schemeClr val="bg1"/>
                </a:solidFill>
              </a:rPr>
              <a:t>labour</a:t>
            </a:r>
            <a:r>
              <a:rPr lang="en-US">
                <a:solidFill>
                  <a:schemeClr val="bg1"/>
                </a:solidFill>
              </a:rPr>
              <a:t> market with an employment rate for people with an intellectual disability or ASD on par with the national average.</a:t>
            </a:r>
          </a:p>
        </p:txBody>
      </p:sp>
      <p:pic>
        <p:nvPicPr>
          <p:cNvPr id="5" name="Picture Placeholder 4" descr="A group of people looking at a computer&#10;&#10;Description automatically generated">
            <a:extLst>
              <a:ext uri="{FF2B5EF4-FFF2-40B4-BE49-F238E27FC236}">
                <a16:creationId xmlns:a16="http://schemas.microsoft.com/office/drawing/2014/main" id="{7DA0237E-552D-484B-9703-4C1A3F11ACAC}"/>
              </a:ext>
            </a:extLst>
          </p:cNvPr>
          <p:cNvPicPr>
            <a:picLocks noGrp="1" noChangeAspect="1"/>
          </p:cNvPicPr>
          <p:nvPr>
            <p:ph type="pic" sz="quarter" idx="12"/>
          </p:nvPr>
        </p:nvPicPr>
        <p:blipFill>
          <a:blip r:embed="rId3" cstate="email">
            <a:extLst>
              <a:ext uri="{28A0092B-C50C-407E-A947-70E740481C1C}">
                <a14:useLocalDpi xmlns:a14="http://schemas.microsoft.com/office/drawing/2010/main" val="0"/>
              </a:ext>
            </a:extLst>
          </a:blip>
          <a:srcRect l="28333" r="28333"/>
          <a:stretch>
            <a:fillRect/>
          </a:stretch>
        </p:blipFill>
        <p:spPr>
          <a:xfrm>
            <a:off x="228600" y="1064671"/>
            <a:ext cx="3567545" cy="5488530"/>
          </a:xfrm>
        </p:spPr>
      </p:pic>
      <p:sp>
        <p:nvSpPr>
          <p:cNvPr id="9" name="TextBox 8">
            <a:extLst>
              <a:ext uri="{FF2B5EF4-FFF2-40B4-BE49-F238E27FC236}">
                <a16:creationId xmlns:a16="http://schemas.microsoft.com/office/drawing/2014/main" id="{A727A594-DCE0-482D-A0C2-FCCFC8981672}"/>
              </a:ext>
            </a:extLst>
          </p:cNvPr>
          <p:cNvSpPr txBox="1"/>
          <p:nvPr/>
        </p:nvSpPr>
        <p:spPr>
          <a:xfrm>
            <a:off x="730354" y="4578907"/>
            <a:ext cx="2650645" cy="1569660"/>
          </a:xfrm>
          <a:prstGeom prst="rect">
            <a:avLst/>
          </a:prstGeom>
          <a:solidFill>
            <a:schemeClr val="bg1"/>
          </a:solidFill>
        </p:spPr>
        <p:txBody>
          <a:bodyPr wrap="square" rtlCol="0">
            <a:spAutoFit/>
          </a:bodyPr>
          <a:lstStyle/>
          <a:p>
            <a:pPr algn="ctr"/>
            <a:r>
              <a:rPr lang="en-US" sz="1600" dirty="0">
                <a:latin typeface="Century Gothic"/>
                <a:cs typeface="Century Gothic"/>
              </a:rPr>
              <a:t>Employers, people with an intellectual disability</a:t>
            </a:r>
          </a:p>
          <a:p>
            <a:pPr algn="ctr"/>
            <a:r>
              <a:rPr lang="en-US" sz="1600" dirty="0">
                <a:latin typeface="Century Gothic"/>
                <a:cs typeface="Century Gothic"/>
              </a:rPr>
              <a:t>or ASD, and community agencies at the local, provincial, and national level.</a:t>
            </a:r>
          </a:p>
        </p:txBody>
      </p:sp>
      <p:sp>
        <p:nvSpPr>
          <p:cNvPr id="11" name="TextBox 10">
            <a:extLst>
              <a:ext uri="{FF2B5EF4-FFF2-40B4-BE49-F238E27FC236}">
                <a16:creationId xmlns:a16="http://schemas.microsoft.com/office/drawing/2014/main" id="{E896F7C3-E36A-4ABD-850F-E0A6180C5D71}"/>
              </a:ext>
            </a:extLst>
          </p:cNvPr>
          <p:cNvSpPr txBox="1"/>
          <p:nvPr/>
        </p:nvSpPr>
        <p:spPr>
          <a:xfrm>
            <a:off x="960572" y="3926723"/>
            <a:ext cx="2190207" cy="338554"/>
          </a:xfrm>
          <a:prstGeom prst="rect">
            <a:avLst/>
          </a:prstGeom>
          <a:solidFill>
            <a:srgbClr val="00AEEF"/>
          </a:solidFill>
        </p:spPr>
        <p:txBody>
          <a:bodyPr wrap="square" rtlCol="0">
            <a:spAutoFit/>
          </a:bodyPr>
          <a:lstStyle/>
          <a:p>
            <a:pPr algn="ctr"/>
            <a:r>
              <a:rPr lang="en-US" sz="1600" b="1">
                <a:latin typeface="Century Gothic"/>
                <a:cs typeface="Century Gothic"/>
              </a:rPr>
              <a:t>Connect &amp; Support</a:t>
            </a:r>
          </a:p>
        </p:txBody>
      </p:sp>
      <p:sp>
        <p:nvSpPr>
          <p:cNvPr id="13" name="TextBox 12">
            <a:extLst>
              <a:ext uri="{FF2B5EF4-FFF2-40B4-BE49-F238E27FC236}">
                <a16:creationId xmlns:a16="http://schemas.microsoft.com/office/drawing/2014/main" id="{3F3CFF0E-87B4-4BF0-B51A-0E943AD5710D}"/>
              </a:ext>
            </a:extLst>
          </p:cNvPr>
          <p:cNvSpPr txBox="1"/>
          <p:nvPr/>
        </p:nvSpPr>
        <p:spPr>
          <a:xfrm>
            <a:off x="3734910" y="4578903"/>
            <a:ext cx="2500592" cy="1815882"/>
          </a:xfrm>
          <a:prstGeom prst="rect">
            <a:avLst/>
          </a:prstGeom>
          <a:noFill/>
        </p:spPr>
        <p:txBody>
          <a:bodyPr wrap="square" rtlCol="0">
            <a:spAutoFit/>
          </a:bodyPr>
          <a:lstStyle/>
          <a:p>
            <a:pPr algn="ctr"/>
            <a:r>
              <a:rPr lang="en-US" sz="1600" dirty="0">
                <a:latin typeface="Century Gothic"/>
                <a:cs typeface="Century Gothic"/>
              </a:rPr>
              <a:t>Awareness among employers and the general public on the benefits of hiring people with an intellectual disability or ASD.</a:t>
            </a:r>
          </a:p>
        </p:txBody>
      </p:sp>
      <p:sp>
        <p:nvSpPr>
          <p:cNvPr id="15" name="TextBox 14">
            <a:extLst>
              <a:ext uri="{FF2B5EF4-FFF2-40B4-BE49-F238E27FC236}">
                <a16:creationId xmlns:a16="http://schemas.microsoft.com/office/drawing/2014/main" id="{B2B8997B-CA3D-42D0-A64C-A6096C1E58DB}"/>
              </a:ext>
            </a:extLst>
          </p:cNvPr>
          <p:cNvSpPr txBox="1"/>
          <p:nvPr/>
        </p:nvSpPr>
        <p:spPr>
          <a:xfrm>
            <a:off x="6287018" y="4603675"/>
            <a:ext cx="2323711" cy="1569660"/>
          </a:xfrm>
          <a:prstGeom prst="rect">
            <a:avLst/>
          </a:prstGeom>
          <a:noFill/>
        </p:spPr>
        <p:txBody>
          <a:bodyPr wrap="square" rtlCol="0">
            <a:spAutoFit/>
          </a:bodyPr>
          <a:lstStyle/>
          <a:p>
            <a:pPr algn="ctr"/>
            <a:r>
              <a:rPr lang="en-US" sz="1600">
                <a:latin typeface="Century Gothic"/>
                <a:cs typeface="Century Gothic"/>
              </a:rPr>
              <a:t>The community employment service delivery organizations by connecting them to new employer demand.</a:t>
            </a:r>
          </a:p>
        </p:txBody>
      </p:sp>
      <p:sp>
        <p:nvSpPr>
          <p:cNvPr id="17" name="TextBox 16">
            <a:extLst>
              <a:ext uri="{FF2B5EF4-FFF2-40B4-BE49-F238E27FC236}">
                <a16:creationId xmlns:a16="http://schemas.microsoft.com/office/drawing/2014/main" id="{65C968A2-C3BD-4CAF-A7F6-C109EF449428}"/>
              </a:ext>
            </a:extLst>
          </p:cNvPr>
          <p:cNvSpPr txBox="1"/>
          <p:nvPr/>
        </p:nvSpPr>
        <p:spPr>
          <a:xfrm>
            <a:off x="4439187" y="3926719"/>
            <a:ext cx="1092043" cy="338554"/>
          </a:xfrm>
          <a:prstGeom prst="rect">
            <a:avLst/>
          </a:prstGeom>
          <a:solidFill>
            <a:srgbClr val="00AEEF"/>
          </a:solidFill>
        </p:spPr>
        <p:txBody>
          <a:bodyPr wrap="square" rtlCol="0">
            <a:spAutoFit/>
          </a:bodyPr>
          <a:lstStyle/>
          <a:p>
            <a:pPr algn="ctr"/>
            <a:r>
              <a:rPr lang="en-US" sz="1600" b="1">
                <a:latin typeface="Century Gothic"/>
                <a:cs typeface="Century Gothic"/>
              </a:rPr>
              <a:t>Promote</a:t>
            </a:r>
          </a:p>
        </p:txBody>
      </p:sp>
      <p:sp>
        <p:nvSpPr>
          <p:cNvPr id="19" name="TextBox 18">
            <a:extLst>
              <a:ext uri="{FF2B5EF4-FFF2-40B4-BE49-F238E27FC236}">
                <a16:creationId xmlns:a16="http://schemas.microsoft.com/office/drawing/2014/main" id="{62338ED0-A1C1-422F-911F-7E62A3F7ADFB}"/>
              </a:ext>
            </a:extLst>
          </p:cNvPr>
          <p:cNvSpPr txBox="1"/>
          <p:nvPr/>
        </p:nvSpPr>
        <p:spPr>
          <a:xfrm>
            <a:off x="5992139" y="3940570"/>
            <a:ext cx="2913464" cy="338554"/>
          </a:xfrm>
          <a:prstGeom prst="rect">
            <a:avLst/>
          </a:prstGeom>
          <a:solidFill>
            <a:srgbClr val="00AEEF"/>
          </a:solidFill>
        </p:spPr>
        <p:txBody>
          <a:bodyPr wrap="square" rtlCol="0">
            <a:spAutoFit/>
          </a:bodyPr>
          <a:lstStyle/>
          <a:p>
            <a:pPr algn="ctr"/>
            <a:r>
              <a:rPr lang="en-US" sz="1600" b="1">
                <a:latin typeface="Century Gothic"/>
                <a:cs typeface="Century Gothic"/>
              </a:rPr>
              <a:t>Complement &amp; Enhance</a:t>
            </a:r>
          </a:p>
        </p:txBody>
      </p:sp>
    </p:spTree>
    <p:extLst>
      <p:ext uri="{BB962C8B-B14F-4D97-AF65-F5344CB8AC3E}">
        <p14:creationId xmlns:p14="http://schemas.microsoft.com/office/powerpoint/2010/main" val="1727123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78181" y="617561"/>
            <a:ext cx="7650480" cy="3185160"/>
          </a:xfrm>
        </p:spPr>
        <p:txBody>
          <a:bodyPr>
            <a:noAutofit/>
          </a:bodyPr>
          <a:lstStyle/>
          <a:p>
            <a:pPr algn="ctr"/>
            <a:endParaRPr lang="en-US" sz="2000" cap="none" dirty="0"/>
          </a:p>
          <a:p>
            <a:pPr lvl="0" algn="ctr"/>
            <a:r>
              <a:rPr lang="en-US" sz="3500" dirty="0">
                <a:solidFill>
                  <a:schemeClr val="bg1"/>
                </a:solidFill>
                <a:highlight>
                  <a:srgbClr val="E20078"/>
                </a:highlight>
              </a:rPr>
              <a:t>FAQs from Businesses</a:t>
            </a:r>
          </a:p>
          <a:p>
            <a:pPr lvl="0" algn="ctr"/>
            <a:endParaRPr lang="en-US" sz="3500" dirty="0"/>
          </a:p>
          <a:p>
            <a:pPr lvl="1"/>
            <a:r>
              <a:rPr lang="en-US" sz="2000" dirty="0"/>
              <a:t>What types of jobs are best for candidates with an intellectual disability or ASD?</a:t>
            </a:r>
          </a:p>
          <a:p>
            <a:pPr lvl="1"/>
            <a:r>
              <a:rPr lang="en-US" sz="2000" dirty="0"/>
              <a:t>What kinds of accommodations are typically required? </a:t>
            </a:r>
          </a:p>
          <a:p>
            <a:pPr lvl="1"/>
            <a:r>
              <a:rPr lang="en-US" sz="2000" dirty="0"/>
              <a:t>What are your results? How many businesses have you supported in hiring? </a:t>
            </a:r>
          </a:p>
          <a:p>
            <a:pPr lvl="1"/>
            <a:r>
              <a:rPr lang="en-US" sz="2000" dirty="0"/>
              <a:t>After someone is hired, who supports us?  What is your role? What is the role of your agency partners?</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Tree>
    <p:extLst>
      <p:ext uri="{BB962C8B-B14F-4D97-AF65-F5344CB8AC3E}">
        <p14:creationId xmlns:p14="http://schemas.microsoft.com/office/powerpoint/2010/main" val="2960862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1981" y="660858"/>
            <a:ext cx="7650480" cy="1417320"/>
          </a:xfrm>
        </p:spPr>
        <p:txBody>
          <a:bodyPr>
            <a:noAutofit/>
          </a:bodyPr>
          <a:lstStyle/>
          <a:p>
            <a:pPr algn="ctr"/>
            <a:endParaRPr lang="en-US" sz="2000" cap="none" dirty="0"/>
          </a:p>
          <a:p>
            <a:pPr marL="457200" lvl="1" indent="0" algn="ctr">
              <a:buNone/>
            </a:pPr>
            <a:r>
              <a:rPr lang="en-US" sz="2400" b="1" dirty="0">
                <a:solidFill>
                  <a:schemeClr val="bg1"/>
                </a:solidFill>
                <a:highlight>
                  <a:srgbClr val="E20078"/>
                </a:highlight>
              </a:rPr>
              <a:t>What types of jobs are best for candidates with an intellectual disability or ASD?</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
        <p:nvSpPr>
          <p:cNvPr id="2" name="TextBox 1">
            <a:extLst>
              <a:ext uri="{FF2B5EF4-FFF2-40B4-BE49-F238E27FC236}">
                <a16:creationId xmlns:a16="http://schemas.microsoft.com/office/drawing/2014/main" id="{F4F29234-6949-4035-892E-6F740AE91E24}"/>
              </a:ext>
            </a:extLst>
          </p:cNvPr>
          <p:cNvSpPr txBox="1"/>
          <p:nvPr/>
        </p:nvSpPr>
        <p:spPr>
          <a:xfrm>
            <a:off x="601981" y="2322018"/>
            <a:ext cx="3295650" cy="3539430"/>
          </a:xfrm>
          <a:prstGeom prst="rect">
            <a:avLst/>
          </a:prstGeom>
          <a:noFill/>
        </p:spPr>
        <p:txBody>
          <a:bodyPr wrap="square" rtlCol="0">
            <a:spAutoFit/>
          </a:bodyPr>
          <a:lstStyle/>
          <a:p>
            <a:pPr algn="ctr"/>
            <a:r>
              <a:rPr lang="en-US" sz="2000" dirty="0"/>
              <a:t>While there may be certain jobs or roles over others that may </a:t>
            </a:r>
            <a:r>
              <a:rPr lang="en-US" sz="2000" i="1" dirty="0"/>
              <a:t>generally</a:t>
            </a:r>
            <a:r>
              <a:rPr lang="en-US" sz="2000" dirty="0"/>
              <a:t> be a better fit for people with an intellectual disability or ASD, it is impossible to identify a definitive list of jobs or positions that are best. </a:t>
            </a:r>
          </a:p>
          <a:p>
            <a:pPr algn="ctr"/>
            <a:endParaRPr lang="en-US" sz="2400" dirty="0"/>
          </a:p>
        </p:txBody>
      </p:sp>
      <p:sp>
        <p:nvSpPr>
          <p:cNvPr id="3" name="TextBox 2">
            <a:extLst>
              <a:ext uri="{FF2B5EF4-FFF2-40B4-BE49-F238E27FC236}">
                <a16:creationId xmlns:a16="http://schemas.microsoft.com/office/drawing/2014/main" id="{7C9AC20E-6606-43A6-AA61-56A8A3466F57}"/>
              </a:ext>
            </a:extLst>
          </p:cNvPr>
          <p:cNvSpPr txBox="1"/>
          <p:nvPr/>
        </p:nvSpPr>
        <p:spPr>
          <a:xfrm>
            <a:off x="4572000" y="2173428"/>
            <a:ext cx="3886200" cy="3924151"/>
          </a:xfrm>
          <a:prstGeom prst="rect">
            <a:avLst/>
          </a:prstGeom>
          <a:noFill/>
        </p:spPr>
        <p:txBody>
          <a:bodyPr wrap="square" rtlCol="0">
            <a:spAutoFit/>
          </a:bodyPr>
          <a:lstStyle/>
          <a:p>
            <a:pPr algn="ctr"/>
            <a:r>
              <a:rPr lang="en-US" sz="2000" b="1" dirty="0"/>
              <a:t>When exploring potential roles with a business, keep in mind:</a:t>
            </a:r>
          </a:p>
          <a:p>
            <a:endParaRPr lang="en-US" sz="1100" dirty="0"/>
          </a:p>
          <a:p>
            <a:pPr marL="285750" indent="-285750">
              <a:buFont typeface="Arial" panose="020B0604020202020204" pitchFamily="34" charset="0"/>
              <a:buChar char="•"/>
            </a:pPr>
            <a:r>
              <a:rPr lang="en-US" sz="2000" dirty="0"/>
              <a:t>RWA does not recommend job carving</a:t>
            </a:r>
          </a:p>
          <a:p>
            <a:pPr marL="285750" indent="-285750">
              <a:buFont typeface="Arial" panose="020B0604020202020204" pitchFamily="34" charset="0"/>
              <a:buChar char="•"/>
            </a:pPr>
            <a:r>
              <a:rPr lang="en-US" sz="2000" dirty="0"/>
              <a:t>RWA does not offer wage subsidies</a:t>
            </a:r>
          </a:p>
          <a:p>
            <a:pPr marL="285750" indent="-285750">
              <a:buFont typeface="Arial" panose="020B0604020202020204" pitchFamily="34" charset="0"/>
              <a:buChar char="•"/>
            </a:pPr>
            <a:r>
              <a:rPr lang="en-US" sz="2000" dirty="0"/>
              <a:t>You should have a general sense of the job seekers that your agency partners are currently supporting</a:t>
            </a:r>
          </a:p>
          <a:p>
            <a:endParaRPr lang="en-US" dirty="0"/>
          </a:p>
        </p:txBody>
      </p:sp>
    </p:spTree>
    <p:extLst>
      <p:ext uri="{BB962C8B-B14F-4D97-AF65-F5344CB8AC3E}">
        <p14:creationId xmlns:p14="http://schemas.microsoft.com/office/powerpoint/2010/main" val="2680397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1981" y="688567"/>
            <a:ext cx="7650480" cy="1417320"/>
          </a:xfrm>
        </p:spPr>
        <p:txBody>
          <a:bodyPr>
            <a:noAutofit/>
          </a:bodyPr>
          <a:lstStyle/>
          <a:p>
            <a:pPr algn="ctr"/>
            <a:endParaRPr lang="en-US" sz="2000" cap="none" dirty="0"/>
          </a:p>
          <a:p>
            <a:pPr marL="457200" lvl="1" indent="0" algn="ctr">
              <a:buNone/>
            </a:pPr>
            <a:r>
              <a:rPr lang="en-US" sz="2400" b="1" dirty="0">
                <a:solidFill>
                  <a:schemeClr val="bg1"/>
                </a:solidFill>
                <a:highlight>
                  <a:srgbClr val="E20078"/>
                </a:highlight>
              </a:rPr>
              <a:t>What kinds of accommodations are typically required? </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
        <p:nvSpPr>
          <p:cNvPr id="2" name="TextBox 1">
            <a:extLst>
              <a:ext uri="{FF2B5EF4-FFF2-40B4-BE49-F238E27FC236}">
                <a16:creationId xmlns:a16="http://schemas.microsoft.com/office/drawing/2014/main" id="{F4F29234-6949-4035-892E-6F740AE91E24}"/>
              </a:ext>
            </a:extLst>
          </p:cNvPr>
          <p:cNvSpPr txBox="1"/>
          <p:nvPr/>
        </p:nvSpPr>
        <p:spPr>
          <a:xfrm>
            <a:off x="601981" y="2425927"/>
            <a:ext cx="3295650" cy="2923877"/>
          </a:xfrm>
          <a:prstGeom prst="rect">
            <a:avLst/>
          </a:prstGeom>
          <a:noFill/>
        </p:spPr>
        <p:txBody>
          <a:bodyPr wrap="square" rtlCol="0">
            <a:spAutoFit/>
          </a:bodyPr>
          <a:lstStyle/>
          <a:p>
            <a:pPr algn="ctr"/>
            <a:r>
              <a:rPr lang="en-US" sz="2000" dirty="0"/>
              <a:t>Every employee is different, with unique abilities and needs. As such, all employees, with or without disabilities, require accommodations of some sort.  </a:t>
            </a:r>
          </a:p>
          <a:p>
            <a:pPr algn="ctr"/>
            <a:endParaRPr lang="en-US" sz="2400" dirty="0"/>
          </a:p>
        </p:txBody>
      </p:sp>
      <p:sp>
        <p:nvSpPr>
          <p:cNvPr id="3" name="TextBox 2">
            <a:extLst>
              <a:ext uri="{FF2B5EF4-FFF2-40B4-BE49-F238E27FC236}">
                <a16:creationId xmlns:a16="http://schemas.microsoft.com/office/drawing/2014/main" id="{7C9AC20E-6606-43A6-AA61-56A8A3466F57}"/>
              </a:ext>
            </a:extLst>
          </p:cNvPr>
          <p:cNvSpPr txBox="1"/>
          <p:nvPr/>
        </p:nvSpPr>
        <p:spPr>
          <a:xfrm>
            <a:off x="4267200" y="2201137"/>
            <a:ext cx="4191000" cy="3616375"/>
          </a:xfrm>
          <a:prstGeom prst="rect">
            <a:avLst/>
          </a:prstGeom>
          <a:noFill/>
        </p:spPr>
        <p:txBody>
          <a:bodyPr wrap="square" rtlCol="0">
            <a:spAutoFit/>
          </a:bodyPr>
          <a:lstStyle/>
          <a:p>
            <a:pPr algn="ctr"/>
            <a:r>
              <a:rPr lang="en-US" sz="2000" b="1" dirty="0"/>
              <a:t>Common workplace accommodations:</a:t>
            </a:r>
          </a:p>
          <a:p>
            <a:endParaRPr lang="en-US" sz="1100" dirty="0"/>
          </a:p>
          <a:p>
            <a:pPr marL="285750" indent="-285750">
              <a:buFont typeface="Arial" panose="020B0604020202020204" pitchFamily="34" charset="0"/>
              <a:buChar char="•"/>
            </a:pPr>
            <a:r>
              <a:rPr lang="en-US" sz="2000" dirty="0"/>
              <a:t>Disability awareness training</a:t>
            </a:r>
          </a:p>
          <a:p>
            <a:pPr marL="285750" indent="-285750">
              <a:buFont typeface="Arial" panose="020B0604020202020204" pitchFamily="34" charset="0"/>
              <a:buChar char="•"/>
            </a:pPr>
            <a:r>
              <a:rPr lang="en-US" sz="2000" dirty="0"/>
              <a:t>Job coaching</a:t>
            </a:r>
          </a:p>
          <a:p>
            <a:pPr marL="285750" indent="-285750">
              <a:buFont typeface="Arial" panose="020B0604020202020204" pitchFamily="34" charset="0"/>
              <a:buChar char="•"/>
            </a:pPr>
            <a:r>
              <a:rPr lang="en-US" sz="2000" dirty="0"/>
              <a:t>Sensory Accommodations</a:t>
            </a:r>
          </a:p>
          <a:p>
            <a:pPr marL="285750" indent="-285750">
              <a:buFont typeface="Arial" panose="020B0604020202020204" pitchFamily="34" charset="0"/>
              <a:buChar char="•"/>
            </a:pPr>
            <a:r>
              <a:rPr lang="en-US" sz="2000" dirty="0"/>
              <a:t>Augmentative and Alternative Methods of Communication</a:t>
            </a:r>
          </a:p>
          <a:p>
            <a:pPr marL="285750" indent="-285750">
              <a:buFont typeface="Arial" panose="020B0604020202020204" pitchFamily="34" charset="0"/>
              <a:buChar char="•"/>
            </a:pPr>
            <a:r>
              <a:rPr lang="en-US" sz="2000" dirty="0"/>
              <a:t>Natural Supports or Mentorship</a:t>
            </a:r>
          </a:p>
          <a:p>
            <a:endParaRPr lang="en-US" dirty="0"/>
          </a:p>
        </p:txBody>
      </p:sp>
    </p:spTree>
    <p:extLst>
      <p:ext uri="{BB962C8B-B14F-4D97-AF65-F5344CB8AC3E}">
        <p14:creationId xmlns:p14="http://schemas.microsoft.com/office/powerpoint/2010/main" val="1181349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8">
            <a:extLst>
              <a:ext uri="{FF2B5EF4-FFF2-40B4-BE49-F238E27FC236}">
                <a16:creationId xmlns:a16="http://schemas.microsoft.com/office/drawing/2014/main" id="{EE44E36E-D11C-4E06-B336-083DAE532E88}"/>
              </a:ext>
            </a:extLst>
          </p:cNvPr>
          <p:cNvSpPr/>
          <p:nvPr/>
        </p:nvSpPr>
        <p:spPr>
          <a:xfrm>
            <a:off x="5944908" y="5498400"/>
            <a:ext cx="1536700" cy="736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3"/>
          </p:nvPr>
        </p:nvSpPr>
        <p:spPr>
          <a:xfrm>
            <a:off x="601981" y="166250"/>
            <a:ext cx="7650480" cy="1417320"/>
          </a:xfrm>
        </p:spPr>
        <p:txBody>
          <a:bodyPr>
            <a:noAutofit/>
          </a:bodyPr>
          <a:lstStyle/>
          <a:p>
            <a:pPr algn="ctr"/>
            <a:endParaRPr lang="en-US" sz="2000" cap="none" dirty="0"/>
          </a:p>
          <a:p>
            <a:pPr marL="457200" lvl="1" indent="0" algn="ctr">
              <a:buNone/>
            </a:pPr>
            <a:r>
              <a:rPr lang="en-US" sz="2400" b="1" dirty="0">
                <a:solidFill>
                  <a:schemeClr val="bg1"/>
                </a:solidFill>
                <a:highlight>
                  <a:srgbClr val="E20078"/>
                </a:highlight>
              </a:rPr>
              <a:t>After someone is hired, who supports us?  What is your role? What is the role of your agency partners?</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pic>
        <p:nvPicPr>
          <p:cNvPr id="5" name="Picture 4">
            <a:extLst>
              <a:ext uri="{FF2B5EF4-FFF2-40B4-BE49-F238E27FC236}">
                <a16:creationId xmlns:a16="http://schemas.microsoft.com/office/drawing/2014/main" id="{4CFDC49D-5341-4677-BCBC-4DD7C17D6B5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0392" y="2073085"/>
            <a:ext cx="7343216" cy="3413760"/>
          </a:xfrm>
          <a:prstGeom prst="rect">
            <a:avLst/>
          </a:prstGeom>
        </p:spPr>
      </p:pic>
      <p:sp>
        <p:nvSpPr>
          <p:cNvPr id="6" name="Rounded Rectangle 12">
            <a:extLst>
              <a:ext uri="{FF2B5EF4-FFF2-40B4-BE49-F238E27FC236}">
                <a16:creationId xmlns:a16="http://schemas.microsoft.com/office/drawing/2014/main" id="{E4E4BDD5-8E38-47E7-9DC2-6AA0866EE55F}"/>
              </a:ext>
            </a:extLst>
          </p:cNvPr>
          <p:cNvSpPr/>
          <p:nvPr/>
        </p:nvSpPr>
        <p:spPr>
          <a:xfrm>
            <a:off x="1612900" y="2941765"/>
            <a:ext cx="1536700" cy="736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B764E5-BDF6-4508-B9FC-EC34A97C6AEC}"/>
              </a:ext>
            </a:extLst>
          </p:cNvPr>
          <p:cNvSpPr txBox="1"/>
          <p:nvPr/>
        </p:nvSpPr>
        <p:spPr>
          <a:xfrm>
            <a:off x="1841500" y="3081465"/>
            <a:ext cx="1104900" cy="369332"/>
          </a:xfrm>
          <a:prstGeom prst="rect">
            <a:avLst/>
          </a:prstGeom>
          <a:noFill/>
        </p:spPr>
        <p:txBody>
          <a:bodyPr wrap="square" rtlCol="0">
            <a:spAutoFit/>
          </a:bodyPr>
          <a:lstStyle/>
          <a:p>
            <a:r>
              <a:rPr lang="en-US" b="1" dirty="0">
                <a:solidFill>
                  <a:schemeClr val="bg1"/>
                </a:solidFill>
              </a:rPr>
              <a:t>Business</a:t>
            </a:r>
          </a:p>
        </p:txBody>
      </p:sp>
      <p:sp>
        <p:nvSpPr>
          <p:cNvPr id="9" name="Rounded Rectangle 14">
            <a:extLst>
              <a:ext uri="{FF2B5EF4-FFF2-40B4-BE49-F238E27FC236}">
                <a16:creationId xmlns:a16="http://schemas.microsoft.com/office/drawing/2014/main" id="{C6E44597-AEBB-4AAB-B980-BC73847CC6E7}"/>
              </a:ext>
            </a:extLst>
          </p:cNvPr>
          <p:cNvSpPr/>
          <p:nvPr/>
        </p:nvSpPr>
        <p:spPr>
          <a:xfrm>
            <a:off x="1409700" y="5512245"/>
            <a:ext cx="1536700" cy="736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7AA279-0E6F-4B1F-95B6-2280A082E1C1}"/>
              </a:ext>
            </a:extLst>
          </p:cNvPr>
          <p:cNvSpPr txBox="1"/>
          <p:nvPr/>
        </p:nvSpPr>
        <p:spPr>
          <a:xfrm>
            <a:off x="1612900" y="5690045"/>
            <a:ext cx="1104900" cy="369332"/>
          </a:xfrm>
          <a:prstGeom prst="rect">
            <a:avLst/>
          </a:prstGeom>
          <a:noFill/>
        </p:spPr>
        <p:txBody>
          <a:bodyPr wrap="square" rtlCol="0">
            <a:spAutoFit/>
          </a:bodyPr>
          <a:lstStyle/>
          <a:p>
            <a:pPr algn="ctr"/>
            <a:r>
              <a:rPr lang="en-US" b="1" dirty="0">
                <a:solidFill>
                  <a:schemeClr val="bg1"/>
                </a:solidFill>
              </a:rPr>
              <a:t>RWA</a:t>
            </a:r>
          </a:p>
        </p:txBody>
      </p:sp>
      <p:sp>
        <p:nvSpPr>
          <p:cNvPr id="11" name="Rounded Rectangle 16">
            <a:extLst>
              <a:ext uri="{FF2B5EF4-FFF2-40B4-BE49-F238E27FC236}">
                <a16:creationId xmlns:a16="http://schemas.microsoft.com/office/drawing/2014/main" id="{8C5A1CEF-03BF-4B1F-97B5-8E5840BBA677}"/>
              </a:ext>
            </a:extLst>
          </p:cNvPr>
          <p:cNvSpPr/>
          <p:nvPr/>
        </p:nvSpPr>
        <p:spPr>
          <a:xfrm>
            <a:off x="5702954" y="2983335"/>
            <a:ext cx="1536700" cy="736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CADB9E-37E4-4248-9D8E-2590CB62496B}"/>
              </a:ext>
            </a:extLst>
          </p:cNvPr>
          <p:cNvSpPr txBox="1"/>
          <p:nvPr/>
        </p:nvSpPr>
        <p:spPr>
          <a:xfrm>
            <a:off x="5766454" y="2979865"/>
            <a:ext cx="1421746" cy="646331"/>
          </a:xfrm>
          <a:prstGeom prst="rect">
            <a:avLst/>
          </a:prstGeom>
          <a:noFill/>
        </p:spPr>
        <p:txBody>
          <a:bodyPr wrap="square" rtlCol="0">
            <a:spAutoFit/>
          </a:bodyPr>
          <a:lstStyle/>
          <a:p>
            <a:pPr algn="ctr"/>
            <a:r>
              <a:rPr lang="en-US" b="1" dirty="0">
                <a:solidFill>
                  <a:schemeClr val="bg1"/>
                </a:solidFill>
              </a:rPr>
              <a:t>Candidate/Employee</a:t>
            </a:r>
          </a:p>
        </p:txBody>
      </p:sp>
      <p:sp>
        <p:nvSpPr>
          <p:cNvPr id="13" name="TextBox 12">
            <a:extLst>
              <a:ext uri="{FF2B5EF4-FFF2-40B4-BE49-F238E27FC236}">
                <a16:creationId xmlns:a16="http://schemas.microsoft.com/office/drawing/2014/main" id="{CBC2C55D-9604-40F3-84B1-B02185F2BC1D}"/>
              </a:ext>
            </a:extLst>
          </p:cNvPr>
          <p:cNvSpPr txBox="1"/>
          <p:nvPr/>
        </p:nvSpPr>
        <p:spPr>
          <a:xfrm>
            <a:off x="5931344" y="5505379"/>
            <a:ext cx="1574800" cy="738664"/>
          </a:xfrm>
          <a:prstGeom prst="rect">
            <a:avLst/>
          </a:prstGeom>
          <a:noFill/>
        </p:spPr>
        <p:txBody>
          <a:bodyPr wrap="square" rtlCol="0">
            <a:spAutoFit/>
          </a:bodyPr>
          <a:lstStyle/>
          <a:p>
            <a:pPr algn="ctr"/>
            <a:r>
              <a:rPr lang="en-US" sz="1400" b="1" dirty="0">
                <a:solidFill>
                  <a:schemeClr val="bg1"/>
                </a:solidFill>
              </a:rPr>
              <a:t>RWA Employment Agency Partner</a:t>
            </a:r>
          </a:p>
        </p:txBody>
      </p:sp>
    </p:spTree>
    <p:extLst>
      <p:ext uri="{BB962C8B-B14F-4D97-AF65-F5344CB8AC3E}">
        <p14:creationId xmlns:p14="http://schemas.microsoft.com/office/powerpoint/2010/main" val="1322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8" grpId="0"/>
      <p:bldP spid="9" grpId="0" animBg="1"/>
      <p:bldP spid="10" grpId="0"/>
      <p:bldP spid="11" grpId="0" animBg="1"/>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 y="289560"/>
            <a:ext cx="8050530" cy="1112520"/>
          </a:xfrm>
        </p:spPr>
        <p:txBody>
          <a:bodyPr>
            <a:noAutofit/>
          </a:bodyPr>
          <a:lstStyle/>
          <a:p>
            <a:pPr algn="ctr"/>
            <a:r>
              <a:rPr lang="en-US" sz="4800" b="1" dirty="0"/>
              <a:t>Engagement: What is it?</a:t>
            </a:r>
          </a:p>
        </p:txBody>
      </p:sp>
      <p:sp>
        <p:nvSpPr>
          <p:cNvPr id="4" name="Text Placeholder 3"/>
          <p:cNvSpPr>
            <a:spLocks noGrp="1"/>
          </p:cNvSpPr>
          <p:nvPr>
            <p:ph type="body" sz="quarter" idx="13"/>
          </p:nvPr>
        </p:nvSpPr>
        <p:spPr>
          <a:xfrm>
            <a:off x="725285" y="1637610"/>
            <a:ext cx="7693429" cy="4008121"/>
          </a:xfrm>
        </p:spPr>
        <p:txBody>
          <a:bodyPr>
            <a:noAutofit/>
          </a:bodyPr>
          <a:lstStyle/>
          <a:p>
            <a:pPr marL="342900" lvl="0" indent="-342900">
              <a:buFont typeface="Arial" panose="020B0604020202020204" pitchFamily="34" charset="0"/>
              <a:buChar char="•"/>
            </a:pPr>
            <a:r>
              <a:rPr lang="en-US" sz="2000" b="0" cap="none" dirty="0"/>
              <a:t>Engagement follows “the presentation” (or outreach) when it is determined a lead is serious. </a:t>
            </a:r>
          </a:p>
          <a:p>
            <a:pPr lvl="0"/>
            <a:endParaRPr lang="en-US" sz="2000" b="0" cap="none" dirty="0"/>
          </a:p>
          <a:p>
            <a:pPr marL="342900" lvl="0" indent="-342900">
              <a:buFont typeface="Arial" panose="020B0604020202020204" pitchFamily="34" charset="0"/>
              <a:buChar char="•"/>
            </a:pPr>
            <a:r>
              <a:rPr lang="en-US" sz="2000" b="0" cap="none" dirty="0"/>
              <a:t>It involves any activities that follow “the presentation” (or outreach) </a:t>
            </a:r>
            <a:r>
              <a:rPr lang="en-US" sz="2000" cap="none" dirty="0"/>
              <a:t>both preceding a hire and following a hire</a:t>
            </a:r>
            <a:r>
              <a:rPr lang="en-US" sz="2000" b="0" cap="none" dirty="0"/>
              <a:t>. </a:t>
            </a:r>
          </a:p>
          <a:p>
            <a:pPr lvl="0"/>
            <a:endParaRPr lang="en-US" sz="2000" b="0" cap="none" dirty="0"/>
          </a:p>
          <a:p>
            <a:pPr marL="342900" lvl="0" indent="-342900">
              <a:buFont typeface="Arial" panose="020B0604020202020204" pitchFamily="34" charset="0"/>
              <a:buChar char="•"/>
            </a:pPr>
            <a:r>
              <a:rPr lang="en-US" sz="2000" b="0" cap="none" dirty="0"/>
              <a:t>Engagement involves any number of activities that support an employer in hiring inclusively over time</a:t>
            </a:r>
          </a:p>
          <a:p>
            <a:pPr lvl="0"/>
            <a:endParaRPr lang="en-US" sz="2000" b="0" cap="none" dirty="0"/>
          </a:p>
          <a:p>
            <a:pPr marL="342900" lvl="0" indent="-342900">
              <a:buFont typeface="Arial" panose="020B0604020202020204" pitchFamily="34" charset="0"/>
              <a:buChar char="•"/>
            </a:pPr>
            <a:r>
              <a:rPr lang="en-US" sz="2000" b="0" cap="none" dirty="0"/>
              <a:t>Engagement is not a single event – it is a relationship </a:t>
            </a:r>
          </a:p>
          <a:p>
            <a:pPr lvl="0"/>
            <a:endParaRPr lang="en-US" sz="2000" b="0" cap="none" dirty="0"/>
          </a:p>
          <a:p>
            <a:pPr marL="342900" lvl="0" indent="-342900">
              <a:buFont typeface="Arial" panose="020B0604020202020204" pitchFamily="34" charset="0"/>
              <a:buChar char="•"/>
            </a:pPr>
            <a:r>
              <a:rPr lang="en-US" sz="2000" b="0" cap="none" dirty="0"/>
              <a:t>Employers typically commit to hire in the “engagement” stage</a:t>
            </a:r>
            <a:endParaRPr lang="en-CA" sz="2000" b="0" cap="none" dirty="0"/>
          </a:p>
        </p:txBody>
      </p:sp>
    </p:spTree>
    <p:extLst>
      <p:ext uri="{BB962C8B-B14F-4D97-AF65-F5344CB8AC3E}">
        <p14:creationId xmlns:p14="http://schemas.microsoft.com/office/powerpoint/2010/main" val="480717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01981" y="792480"/>
            <a:ext cx="7650480" cy="1417320"/>
          </a:xfrm>
        </p:spPr>
        <p:txBody>
          <a:bodyPr>
            <a:noAutofit/>
          </a:bodyPr>
          <a:lstStyle/>
          <a:p>
            <a:pPr algn="ctr"/>
            <a:endParaRPr lang="en-US" sz="2000" cap="none" dirty="0"/>
          </a:p>
          <a:p>
            <a:pPr marL="457200" lvl="1" indent="0" algn="ctr">
              <a:buNone/>
            </a:pPr>
            <a:r>
              <a:rPr lang="en-US" sz="2400" b="1" dirty="0"/>
              <a:t>RWA can…</a:t>
            </a:r>
          </a:p>
          <a:p>
            <a:br>
              <a:rPr lang="en-US" sz="1600" b="1" cap="none" dirty="0">
                <a:highlight>
                  <a:srgbClr val="E20078"/>
                </a:highlight>
                <a:latin typeface="Century Gothic" panose="020B0502020202020204" pitchFamily="34" charset="0"/>
              </a:rPr>
            </a:br>
            <a:r>
              <a:rPr lang="en-US" sz="1600" b="1" cap="none" dirty="0">
                <a:highlight>
                  <a:srgbClr val="E20078"/>
                </a:highlight>
                <a:latin typeface="Century Gothic" panose="020B0502020202020204" pitchFamily="34" charset="0"/>
              </a:rPr>
              <a:t> </a:t>
            </a:r>
          </a:p>
        </p:txBody>
      </p:sp>
      <p:sp>
        <p:nvSpPr>
          <p:cNvPr id="7" name="Text Placeholder 2">
            <a:extLst>
              <a:ext uri="{FF2B5EF4-FFF2-40B4-BE49-F238E27FC236}">
                <a16:creationId xmlns:a16="http://schemas.microsoft.com/office/drawing/2014/main" id="{2D3FC593-6338-4390-8709-E8B9C2C67156}"/>
              </a:ext>
            </a:extLst>
          </p:cNvPr>
          <p:cNvSpPr>
            <a:spLocks noGrp="1"/>
          </p:cNvSpPr>
          <p:nvPr>
            <p:ph type="body" sz="quarter" idx="11"/>
          </p:nvPr>
        </p:nvSpPr>
        <p:spPr>
          <a:xfrm>
            <a:off x="529590" y="243840"/>
            <a:ext cx="8050530" cy="1112520"/>
          </a:xfrm>
        </p:spPr>
        <p:txBody>
          <a:bodyPr>
            <a:noAutofit/>
          </a:bodyPr>
          <a:lstStyle/>
          <a:p>
            <a:pPr algn="ctr"/>
            <a:r>
              <a:rPr lang="en-US" sz="4800" b="1" dirty="0"/>
              <a:t>Engagement </a:t>
            </a:r>
          </a:p>
        </p:txBody>
      </p:sp>
      <p:sp>
        <p:nvSpPr>
          <p:cNvPr id="2" name="Rectangle 1">
            <a:extLst>
              <a:ext uri="{FF2B5EF4-FFF2-40B4-BE49-F238E27FC236}">
                <a16:creationId xmlns:a16="http://schemas.microsoft.com/office/drawing/2014/main" id="{05EFC092-3DFF-4C80-8234-A3A6DF279FB5}"/>
              </a:ext>
            </a:extLst>
          </p:cNvPr>
          <p:cNvSpPr/>
          <p:nvPr/>
        </p:nvSpPr>
        <p:spPr>
          <a:xfrm>
            <a:off x="0" y="1813560"/>
            <a:ext cx="4712970" cy="5832366"/>
          </a:xfrm>
          <a:prstGeom prst="rect">
            <a:avLst/>
          </a:prstGeom>
        </p:spPr>
        <p:txBody>
          <a:bodyPr wrap="square">
            <a:spAutoFit/>
          </a:bodyPr>
          <a:lstStyle/>
          <a:p>
            <a:pPr marL="742950" lvl="1" indent="-285750">
              <a:buFont typeface="Arial" panose="020B0604020202020204" pitchFamily="34" charset="0"/>
              <a:buChar char="•"/>
            </a:pPr>
            <a:r>
              <a:rPr lang="en-US" sz="1400" dirty="0"/>
              <a:t>Provide support in exploring current </a:t>
            </a:r>
            <a:r>
              <a:rPr lang="en-US" sz="1400" dirty="0" err="1"/>
              <a:t>labour</a:t>
            </a:r>
            <a:r>
              <a:rPr lang="en-US" sz="1400" dirty="0"/>
              <a:t> needs (review of job descriptions, environmental scan of work setting)</a:t>
            </a:r>
          </a:p>
          <a:p>
            <a:pPr lvl="1"/>
            <a:endParaRPr lang="en-US" sz="1400" dirty="0"/>
          </a:p>
          <a:p>
            <a:pPr marL="742950" lvl="1" indent="-285750">
              <a:buFont typeface="Arial" panose="020B0604020202020204" pitchFamily="34" charset="0"/>
              <a:buChar char="•"/>
            </a:pPr>
            <a:r>
              <a:rPr lang="en-US" sz="1400" b="1" dirty="0"/>
              <a:t>Coordinated connection to a broad candidate pool </a:t>
            </a:r>
            <a:r>
              <a:rPr lang="en-US" sz="1400" dirty="0"/>
              <a:t>(in consultation and collaboration with recruiters and/or hiring managers)</a:t>
            </a:r>
          </a:p>
          <a:p>
            <a:pPr lvl="1"/>
            <a:endParaRPr lang="en-US" sz="1400" dirty="0"/>
          </a:p>
          <a:p>
            <a:pPr marL="742950" lvl="1" indent="-285750">
              <a:buFont typeface="Arial" panose="020B0604020202020204" pitchFamily="34" charset="0"/>
              <a:buChar char="•"/>
            </a:pPr>
            <a:r>
              <a:rPr lang="en-US" sz="1400" dirty="0"/>
              <a:t>Review of current </a:t>
            </a:r>
            <a:r>
              <a:rPr lang="en-US" sz="1400" b="1" dirty="0"/>
              <a:t>selection</a:t>
            </a:r>
            <a:r>
              <a:rPr lang="en-US" sz="1400" dirty="0"/>
              <a:t> processes to identify practices that may inadvertently screen out strong candidates; support in the implementation of inclusive selection strategies</a:t>
            </a:r>
          </a:p>
          <a:p>
            <a:pPr lvl="1"/>
            <a:endParaRPr lang="en-US" sz="1400" dirty="0"/>
          </a:p>
          <a:p>
            <a:pPr marL="742950" lvl="1" indent="-285750">
              <a:buFont typeface="Arial" panose="020B0604020202020204" pitchFamily="34" charset="0"/>
              <a:buChar char="•"/>
            </a:pPr>
            <a:r>
              <a:rPr lang="en-US" sz="1400" dirty="0"/>
              <a:t>Consult in the development of a strategic plan for providing awareness training</a:t>
            </a:r>
          </a:p>
          <a:p>
            <a:pPr lvl="1"/>
            <a:endParaRPr lang="en-US" sz="1400" dirty="0"/>
          </a:p>
          <a:p>
            <a:pPr marL="742950" lvl="1" indent="-285750">
              <a:buFont typeface="Arial" panose="020B0604020202020204" pitchFamily="34" charset="0"/>
              <a:buChar char="•"/>
            </a:pPr>
            <a:r>
              <a:rPr lang="en-US" sz="1400" dirty="0"/>
              <a:t>Deliver/coordinate ongoing awareness training, customized to distinct organizational groups</a:t>
            </a:r>
          </a:p>
          <a:p>
            <a:pPr lvl="1"/>
            <a:endParaRPr lang="en-US" sz="1500" dirty="0"/>
          </a:p>
          <a:p>
            <a:pPr lvl="1"/>
            <a:endParaRPr lang="en-US" sz="1600"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dirty="0"/>
          </a:p>
        </p:txBody>
      </p:sp>
      <p:sp>
        <p:nvSpPr>
          <p:cNvPr id="14" name="Rectangle 13">
            <a:extLst>
              <a:ext uri="{FF2B5EF4-FFF2-40B4-BE49-F238E27FC236}">
                <a16:creationId xmlns:a16="http://schemas.microsoft.com/office/drawing/2014/main" id="{A9A288BB-DAF9-4131-90ED-579F27C2585D}"/>
              </a:ext>
            </a:extLst>
          </p:cNvPr>
          <p:cNvSpPr/>
          <p:nvPr/>
        </p:nvSpPr>
        <p:spPr>
          <a:xfrm>
            <a:off x="4876799" y="1844040"/>
            <a:ext cx="3539491" cy="584775"/>
          </a:xfrm>
          <a:prstGeom prst="rect">
            <a:avLst/>
          </a:prstGeom>
        </p:spPr>
        <p:txBody>
          <a:bodyPr wrap="square">
            <a:spAutoFit/>
          </a:bodyPr>
          <a:lstStyle/>
          <a:p>
            <a:pPr lvl="1"/>
            <a:endParaRPr lang="en-US" sz="1600" b="1" dirty="0"/>
          </a:p>
          <a:p>
            <a:pPr marL="742950" lvl="1" indent="-285750">
              <a:buFont typeface="Arial" panose="020B0604020202020204" pitchFamily="34" charset="0"/>
              <a:buChar char="•"/>
            </a:pPr>
            <a:endParaRPr lang="en-US" sz="1600" dirty="0"/>
          </a:p>
        </p:txBody>
      </p:sp>
      <p:sp>
        <p:nvSpPr>
          <p:cNvPr id="16" name="Rectangle 15">
            <a:extLst>
              <a:ext uri="{FF2B5EF4-FFF2-40B4-BE49-F238E27FC236}">
                <a16:creationId xmlns:a16="http://schemas.microsoft.com/office/drawing/2014/main" id="{30010AB0-5579-438D-966A-204C68827764}"/>
              </a:ext>
            </a:extLst>
          </p:cNvPr>
          <p:cNvSpPr/>
          <p:nvPr/>
        </p:nvSpPr>
        <p:spPr>
          <a:xfrm>
            <a:off x="4385311" y="1554480"/>
            <a:ext cx="4712970" cy="4124206"/>
          </a:xfrm>
          <a:prstGeom prst="rect">
            <a:avLst/>
          </a:prstGeom>
        </p:spPr>
        <p:txBody>
          <a:bodyPr wrap="square">
            <a:spAutoFit/>
          </a:bodyPr>
          <a:lstStyle/>
          <a:p>
            <a:pPr lvl="1"/>
            <a:endParaRPr lang="en-US" sz="1600" dirty="0"/>
          </a:p>
          <a:p>
            <a:pPr marL="742950" lvl="1" indent="-285750">
              <a:buFont typeface="Arial" panose="020B0604020202020204" pitchFamily="34" charset="0"/>
              <a:buChar char="•"/>
            </a:pPr>
            <a:r>
              <a:rPr lang="en-US" sz="1400" dirty="0"/>
              <a:t>Provide direct connections to employment agencies who provide on-the-job supports and accommodations to candidates and new employees with an intellectual disability or ASD</a:t>
            </a:r>
          </a:p>
          <a:p>
            <a:pPr lvl="1"/>
            <a:endParaRPr lang="en-US" sz="1400" dirty="0"/>
          </a:p>
          <a:p>
            <a:pPr marL="742950" lvl="1" indent="-285750">
              <a:buFont typeface="Arial" panose="020B0604020202020204" pitchFamily="34" charset="0"/>
              <a:buChar char="•"/>
            </a:pPr>
            <a:r>
              <a:rPr lang="en-US" sz="1400" dirty="0"/>
              <a:t>Facilitate connections to businesses who have hired through RWA previously</a:t>
            </a:r>
          </a:p>
          <a:p>
            <a:pPr lvl="1"/>
            <a:endParaRPr lang="en-US" sz="1400" dirty="0"/>
          </a:p>
          <a:p>
            <a:pPr marL="742950" lvl="1" indent="-285750">
              <a:buFont typeface="Arial" panose="020B0604020202020204" pitchFamily="34" charset="0"/>
              <a:buChar char="•"/>
            </a:pPr>
            <a:r>
              <a:rPr lang="en-US" sz="1400" dirty="0"/>
              <a:t>Ongoing consultative support</a:t>
            </a:r>
          </a:p>
          <a:p>
            <a:pPr lvl="1"/>
            <a:endParaRPr lang="en-US" sz="1400" dirty="0"/>
          </a:p>
          <a:p>
            <a:pPr marL="742950" lvl="1" indent="-285750">
              <a:buFont typeface="Arial" panose="020B0604020202020204" pitchFamily="34" charset="0"/>
              <a:buChar char="•"/>
            </a:pPr>
            <a:r>
              <a:rPr lang="en-US" sz="1400" dirty="0"/>
              <a:t>Showcase your successes in inclusive hiring</a:t>
            </a:r>
          </a:p>
          <a:p>
            <a:pPr lvl="1"/>
            <a:endParaRPr lang="en-US" sz="1400" dirty="0"/>
          </a:p>
          <a:p>
            <a:pPr lvl="1"/>
            <a:endParaRPr lang="en-US" sz="1600"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874265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428399" y="1295400"/>
            <a:ext cx="4608921" cy="3185160"/>
          </a:xfrm>
        </p:spPr>
        <p:txBody>
          <a:bodyPr>
            <a:noAutofit/>
          </a:bodyPr>
          <a:lstStyle/>
          <a:p>
            <a:pPr algn="ctr"/>
            <a:endParaRPr lang="en-US" sz="2000" cap="none" dirty="0"/>
          </a:p>
          <a:p>
            <a:pPr lvl="0" algn="ctr"/>
            <a:r>
              <a:rPr lang="en-US" sz="3500" dirty="0"/>
              <a:t>Offer resources and support</a:t>
            </a:r>
          </a:p>
          <a:p>
            <a:pPr lvl="1"/>
            <a:r>
              <a:rPr lang="en-US" dirty="0"/>
              <a:t>Information &amp; awareness training</a:t>
            </a:r>
            <a:endParaRPr lang="en-US" sz="1600" dirty="0"/>
          </a:p>
          <a:p>
            <a:pPr lvl="2"/>
            <a:r>
              <a:rPr lang="en-US" sz="1400" dirty="0"/>
              <a:t>RWA Works</a:t>
            </a:r>
          </a:p>
          <a:p>
            <a:pPr lvl="2"/>
            <a:r>
              <a:rPr lang="en-US" sz="1400" dirty="0"/>
              <a:t>In-person training sessions</a:t>
            </a:r>
          </a:p>
          <a:p>
            <a:pPr lvl="2"/>
            <a:r>
              <a:rPr lang="en-US" sz="1400" dirty="0"/>
              <a:t>Print resources</a:t>
            </a:r>
          </a:p>
          <a:p>
            <a:pPr lvl="1"/>
            <a:r>
              <a:rPr lang="en-US" dirty="0"/>
              <a:t>Focused networking events to bring hiring managers, agency partners and job seekers together</a:t>
            </a:r>
            <a:endParaRPr lang="en-US" sz="1600" dirty="0"/>
          </a:p>
          <a:p>
            <a:pPr lvl="1"/>
            <a:r>
              <a:rPr lang="en-US" b="1" dirty="0"/>
              <a:t>Remember that you are ALWAYS working towards a commitment to hire!</a:t>
            </a:r>
            <a:endParaRPr lang="en-US" sz="1600" b="1" dirty="0"/>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pic>
        <p:nvPicPr>
          <p:cNvPr id="6" name="Picture 5">
            <a:extLst>
              <a:ext uri="{FF2B5EF4-FFF2-40B4-BE49-F238E27FC236}">
                <a16:creationId xmlns:a16="http://schemas.microsoft.com/office/drawing/2014/main" id="{EC45ACCE-2A95-4EE0-86B9-503B84B537F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 y="2377440"/>
            <a:ext cx="4561921" cy="3040380"/>
          </a:xfrm>
          <a:prstGeom prst="rect">
            <a:avLst/>
          </a:prstGeom>
        </p:spPr>
      </p:pic>
      <p:sp>
        <p:nvSpPr>
          <p:cNvPr id="7" name="Text Placeholder 2">
            <a:extLst>
              <a:ext uri="{FF2B5EF4-FFF2-40B4-BE49-F238E27FC236}">
                <a16:creationId xmlns:a16="http://schemas.microsoft.com/office/drawing/2014/main" id="{25AE1F97-1079-48C5-976A-7A9BDCCA9388}"/>
              </a:ext>
            </a:extLst>
          </p:cNvPr>
          <p:cNvSpPr>
            <a:spLocks noGrp="1"/>
          </p:cNvSpPr>
          <p:nvPr>
            <p:ph type="body" sz="quarter" idx="11"/>
          </p:nvPr>
        </p:nvSpPr>
        <p:spPr>
          <a:xfrm>
            <a:off x="544830" y="289560"/>
            <a:ext cx="8050530" cy="1112520"/>
          </a:xfrm>
        </p:spPr>
        <p:txBody>
          <a:bodyPr>
            <a:noAutofit/>
          </a:bodyPr>
          <a:lstStyle/>
          <a:p>
            <a:pPr algn="ctr"/>
            <a:r>
              <a:rPr lang="en-US" sz="4800" b="1" dirty="0"/>
              <a:t>Engagement: Tips</a:t>
            </a:r>
          </a:p>
        </p:txBody>
      </p:sp>
    </p:spTree>
    <p:extLst>
      <p:ext uri="{BB962C8B-B14F-4D97-AF65-F5344CB8AC3E}">
        <p14:creationId xmlns:p14="http://schemas.microsoft.com/office/powerpoint/2010/main" val="111830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260759" y="2348397"/>
            <a:ext cx="4608921" cy="3185160"/>
          </a:xfrm>
        </p:spPr>
        <p:txBody>
          <a:bodyPr>
            <a:noAutofit/>
          </a:bodyPr>
          <a:lstStyle/>
          <a:p>
            <a:pPr algn="ctr"/>
            <a:endParaRPr lang="en-US" sz="2000" cap="none" dirty="0"/>
          </a:p>
          <a:p>
            <a:pPr lvl="0" algn="ctr"/>
            <a:r>
              <a:rPr lang="en-US" sz="1400" dirty="0"/>
              <a:t> </a:t>
            </a:r>
          </a:p>
          <a:p>
            <a:pPr lvl="1"/>
            <a:r>
              <a:rPr lang="en-US" dirty="0"/>
              <a:t>Gather all necessary information regarding the job opportunity and their recruitment and selection strategies and suggestions </a:t>
            </a:r>
          </a:p>
          <a:p>
            <a:pPr lvl="1"/>
            <a:r>
              <a:rPr lang="en-US" dirty="0"/>
              <a:t>Ask for a site visit to collect hidden information on the job</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pic>
        <p:nvPicPr>
          <p:cNvPr id="5" name="Picture 4">
            <a:extLst>
              <a:ext uri="{FF2B5EF4-FFF2-40B4-BE49-F238E27FC236}">
                <a16:creationId xmlns:a16="http://schemas.microsoft.com/office/drawing/2014/main" id="{C12B2ACE-DD17-43B1-BBC8-9A963C2A9B3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 y="2826433"/>
            <a:ext cx="3992880" cy="2229088"/>
          </a:xfrm>
          <a:prstGeom prst="rect">
            <a:avLst/>
          </a:prstGeom>
        </p:spPr>
      </p:pic>
      <p:sp>
        <p:nvSpPr>
          <p:cNvPr id="6" name="TextBox 5">
            <a:extLst>
              <a:ext uri="{FF2B5EF4-FFF2-40B4-BE49-F238E27FC236}">
                <a16:creationId xmlns:a16="http://schemas.microsoft.com/office/drawing/2014/main" id="{7F4BCA67-22BE-4177-9BC4-F64BF0A8A686}"/>
              </a:ext>
            </a:extLst>
          </p:cNvPr>
          <p:cNvSpPr txBox="1"/>
          <p:nvPr/>
        </p:nvSpPr>
        <p:spPr>
          <a:xfrm>
            <a:off x="662940" y="933796"/>
            <a:ext cx="7818120" cy="1723549"/>
          </a:xfrm>
          <a:prstGeom prst="rect">
            <a:avLst/>
          </a:prstGeom>
          <a:noFill/>
        </p:spPr>
        <p:txBody>
          <a:bodyPr wrap="square" rtlCol="0">
            <a:spAutoFit/>
          </a:bodyPr>
          <a:lstStyle/>
          <a:p>
            <a:pPr algn="ctr"/>
            <a:r>
              <a:rPr lang="en-US" sz="4400" b="1" dirty="0"/>
              <a:t>What to do when a business commits to hire?</a:t>
            </a:r>
          </a:p>
          <a:p>
            <a:endParaRPr lang="en-US" dirty="0"/>
          </a:p>
        </p:txBody>
      </p:sp>
    </p:spTree>
    <p:extLst>
      <p:ext uri="{BB962C8B-B14F-4D97-AF65-F5344CB8AC3E}">
        <p14:creationId xmlns:p14="http://schemas.microsoft.com/office/powerpoint/2010/main" val="3323353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 y="289560"/>
            <a:ext cx="8050530" cy="1112520"/>
          </a:xfrm>
        </p:spPr>
        <p:txBody>
          <a:bodyPr>
            <a:noAutofit/>
          </a:bodyPr>
          <a:lstStyle/>
          <a:p>
            <a:pPr algn="ctr"/>
            <a:r>
              <a:rPr lang="en-US" sz="4800" b="1" dirty="0"/>
              <a:t>Ongoing Engagement: What is it?</a:t>
            </a:r>
          </a:p>
        </p:txBody>
      </p:sp>
      <p:sp>
        <p:nvSpPr>
          <p:cNvPr id="4" name="Text Placeholder 3"/>
          <p:cNvSpPr>
            <a:spLocks noGrp="1"/>
          </p:cNvSpPr>
          <p:nvPr>
            <p:ph type="body" sz="quarter" idx="13"/>
          </p:nvPr>
        </p:nvSpPr>
        <p:spPr>
          <a:xfrm>
            <a:off x="725285" y="2815247"/>
            <a:ext cx="7693429" cy="3017518"/>
          </a:xfrm>
        </p:spPr>
        <p:txBody>
          <a:bodyPr>
            <a:noAutofit/>
          </a:bodyPr>
          <a:lstStyle/>
          <a:p>
            <a:pPr marL="285750" lvl="0" indent="-285750">
              <a:buFont typeface="Arial" panose="020B0604020202020204" pitchFamily="34" charset="0"/>
              <a:buChar char="•"/>
            </a:pPr>
            <a:r>
              <a:rPr lang="en-CA" sz="2000" b="0" cap="none" dirty="0"/>
              <a:t>Ongoing engagement is about developing a long-term relationship with the employer and job maintenance for existing RWA hires</a:t>
            </a:r>
          </a:p>
          <a:p>
            <a:pPr lvl="0"/>
            <a:endParaRPr lang="en-CA" sz="2000" b="0" cap="none" dirty="0"/>
          </a:p>
          <a:p>
            <a:pPr marL="285750" lvl="0" indent="-285750">
              <a:buFont typeface="Arial" panose="020B0604020202020204" pitchFamily="34" charset="0"/>
              <a:buChar char="•"/>
            </a:pPr>
            <a:r>
              <a:rPr lang="en-US" sz="2000" b="0" cap="none" dirty="0"/>
              <a:t>Long-term engagement activities that follow a company’s first hire through RWA may include a number of activities e.g. ongoing training, regular telephone contact, meetings, trouble shooting, additional hires, celebrating their successes etc. </a:t>
            </a:r>
            <a:endParaRPr lang="en-CA" sz="2000" b="0" cap="none" dirty="0"/>
          </a:p>
        </p:txBody>
      </p:sp>
    </p:spTree>
    <p:extLst>
      <p:ext uri="{BB962C8B-B14F-4D97-AF65-F5344CB8AC3E}">
        <p14:creationId xmlns:p14="http://schemas.microsoft.com/office/powerpoint/2010/main" val="3117387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4BCA67-22BE-4177-9BC4-F64BF0A8A686}"/>
              </a:ext>
            </a:extLst>
          </p:cNvPr>
          <p:cNvSpPr txBox="1"/>
          <p:nvPr/>
        </p:nvSpPr>
        <p:spPr>
          <a:xfrm>
            <a:off x="-226695" y="1543824"/>
            <a:ext cx="9509760" cy="984885"/>
          </a:xfrm>
          <a:prstGeom prst="rect">
            <a:avLst/>
          </a:prstGeom>
          <a:noFill/>
        </p:spPr>
        <p:txBody>
          <a:bodyPr wrap="square" rtlCol="0">
            <a:spAutoFit/>
          </a:bodyPr>
          <a:lstStyle/>
          <a:p>
            <a:pPr algn="ctr"/>
            <a:r>
              <a:rPr lang="en-US" sz="4000" b="1" dirty="0"/>
              <a:t>What to do after a business hires?</a:t>
            </a:r>
          </a:p>
          <a:p>
            <a:endParaRPr lang="en-US" dirty="0"/>
          </a:p>
        </p:txBody>
      </p:sp>
      <p:sp>
        <p:nvSpPr>
          <p:cNvPr id="8" name="Text Placeholder 2">
            <a:extLst>
              <a:ext uri="{FF2B5EF4-FFF2-40B4-BE49-F238E27FC236}">
                <a16:creationId xmlns:a16="http://schemas.microsoft.com/office/drawing/2014/main" id="{525A3E14-FE1D-46F3-B6CB-45C1A8951045}"/>
              </a:ext>
            </a:extLst>
          </p:cNvPr>
          <p:cNvSpPr>
            <a:spLocks noGrp="1"/>
          </p:cNvSpPr>
          <p:nvPr>
            <p:ph type="body" sz="quarter" idx="11"/>
          </p:nvPr>
        </p:nvSpPr>
        <p:spPr>
          <a:xfrm>
            <a:off x="502920" y="289560"/>
            <a:ext cx="8050530" cy="1112520"/>
          </a:xfrm>
        </p:spPr>
        <p:txBody>
          <a:bodyPr>
            <a:noAutofit/>
          </a:bodyPr>
          <a:lstStyle/>
          <a:p>
            <a:pPr algn="ctr"/>
            <a:r>
              <a:rPr lang="en-US" sz="4800" b="1" dirty="0"/>
              <a:t>Ongoing Engagement </a:t>
            </a:r>
          </a:p>
        </p:txBody>
      </p:sp>
      <p:graphicFrame>
        <p:nvGraphicFramePr>
          <p:cNvPr id="7" name="Table 6">
            <a:extLst>
              <a:ext uri="{FF2B5EF4-FFF2-40B4-BE49-F238E27FC236}">
                <a16:creationId xmlns:a16="http://schemas.microsoft.com/office/drawing/2014/main" id="{3AA7D7B5-18C1-49C4-AFD2-76333F86E832}"/>
              </a:ext>
            </a:extLst>
          </p:cNvPr>
          <p:cNvGraphicFramePr>
            <a:graphicFrameLocks noGrp="1"/>
          </p:cNvGraphicFramePr>
          <p:nvPr/>
        </p:nvGraphicFramePr>
        <p:xfrm>
          <a:off x="1013460" y="2528709"/>
          <a:ext cx="7029450" cy="320548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70244707"/>
                    </a:ext>
                  </a:extLst>
                </a:gridCol>
                <a:gridCol w="4377690">
                  <a:extLst>
                    <a:ext uri="{9D8B030D-6E8A-4147-A177-3AD203B41FA5}">
                      <a16:colId xmlns:a16="http://schemas.microsoft.com/office/drawing/2014/main" val="1193089876"/>
                    </a:ext>
                  </a:extLst>
                </a:gridCol>
              </a:tblGrid>
              <a:tr h="370840">
                <a:tc>
                  <a:txBody>
                    <a:bodyPr/>
                    <a:lstStyle/>
                    <a:p>
                      <a:r>
                        <a:rPr lang="en-US" dirty="0"/>
                        <a:t>Touchpoints</a:t>
                      </a:r>
                    </a:p>
                  </a:txBody>
                  <a:tcPr/>
                </a:tc>
                <a:tc>
                  <a:txBody>
                    <a:bodyPr/>
                    <a:lstStyle/>
                    <a:p>
                      <a:r>
                        <a:rPr lang="en-US" dirty="0"/>
                        <a:t>Activities</a:t>
                      </a:r>
                    </a:p>
                  </a:txBody>
                  <a:tcPr/>
                </a:tc>
                <a:extLst>
                  <a:ext uri="{0D108BD9-81ED-4DB2-BD59-A6C34878D82A}">
                    <a16:rowId xmlns:a16="http://schemas.microsoft.com/office/drawing/2014/main" val="1330508809"/>
                  </a:ext>
                </a:extLst>
              </a:tr>
              <a:tr h="370840">
                <a:tc>
                  <a:txBody>
                    <a:bodyPr/>
                    <a:lstStyle/>
                    <a:p>
                      <a:r>
                        <a:rPr lang="en-US" dirty="0"/>
                        <a:t>Immediately post-hire</a:t>
                      </a:r>
                    </a:p>
                  </a:txBody>
                  <a:tcPr/>
                </a:tc>
                <a:tc>
                  <a:txBody>
                    <a:bodyPr/>
                    <a:lstStyle/>
                    <a:p>
                      <a:r>
                        <a:rPr lang="en-US" dirty="0"/>
                        <a:t>Inquire/capture experience with the hiring process</a:t>
                      </a:r>
                    </a:p>
                  </a:txBody>
                  <a:tcPr/>
                </a:tc>
                <a:extLst>
                  <a:ext uri="{0D108BD9-81ED-4DB2-BD59-A6C34878D82A}">
                    <a16:rowId xmlns:a16="http://schemas.microsoft.com/office/drawing/2014/main" val="3773356079"/>
                  </a:ext>
                </a:extLst>
              </a:tr>
              <a:tr h="370840">
                <a:tc>
                  <a:txBody>
                    <a:bodyPr/>
                    <a:lstStyle/>
                    <a:p>
                      <a:r>
                        <a:rPr lang="en-US" dirty="0"/>
                        <a:t>1 month post-hire</a:t>
                      </a:r>
                    </a:p>
                  </a:txBody>
                  <a:tcPr/>
                </a:tc>
                <a:tc>
                  <a:txBody>
                    <a:bodyPr/>
                    <a:lstStyle/>
                    <a:p>
                      <a:r>
                        <a:rPr lang="en-US" dirty="0"/>
                        <a:t>Ensure the business has adequate supports</a:t>
                      </a:r>
                    </a:p>
                  </a:txBody>
                  <a:tcPr/>
                </a:tc>
                <a:extLst>
                  <a:ext uri="{0D108BD9-81ED-4DB2-BD59-A6C34878D82A}">
                    <a16:rowId xmlns:a16="http://schemas.microsoft.com/office/drawing/2014/main" val="3154199137"/>
                  </a:ext>
                </a:extLst>
              </a:tr>
              <a:tr h="370840">
                <a:tc>
                  <a:txBody>
                    <a:bodyPr/>
                    <a:lstStyle/>
                    <a:p>
                      <a:r>
                        <a:rPr lang="en-US" dirty="0"/>
                        <a:t>3 months post-hire</a:t>
                      </a:r>
                    </a:p>
                  </a:txBody>
                  <a:tcPr/>
                </a:tc>
                <a:tc>
                  <a:txBody>
                    <a:bodyPr/>
                    <a:lstStyle/>
                    <a:p>
                      <a:r>
                        <a:rPr lang="en-US" dirty="0"/>
                        <a:t>Ensure the business has adequate supports</a:t>
                      </a:r>
                    </a:p>
                  </a:txBody>
                  <a:tcPr/>
                </a:tc>
                <a:extLst>
                  <a:ext uri="{0D108BD9-81ED-4DB2-BD59-A6C34878D82A}">
                    <a16:rowId xmlns:a16="http://schemas.microsoft.com/office/drawing/2014/main" val="1341764749"/>
                  </a:ext>
                </a:extLst>
              </a:tr>
              <a:tr h="370840">
                <a:tc>
                  <a:txBody>
                    <a:bodyPr/>
                    <a:lstStyle/>
                    <a:p>
                      <a:r>
                        <a:rPr lang="en-US" dirty="0"/>
                        <a:t>6 months post-hire</a:t>
                      </a:r>
                    </a:p>
                  </a:txBody>
                  <a:tcPr/>
                </a:tc>
                <a:tc>
                  <a:txBody>
                    <a:bodyPr/>
                    <a:lstStyle/>
                    <a:p>
                      <a:r>
                        <a:rPr lang="en-US" dirty="0"/>
                        <a:t>Ensure the business has adequate supports; Explore ongoing hiring needs; Celebrate successes</a:t>
                      </a:r>
                    </a:p>
                  </a:txBody>
                  <a:tcPr/>
                </a:tc>
                <a:extLst>
                  <a:ext uri="{0D108BD9-81ED-4DB2-BD59-A6C34878D82A}">
                    <a16:rowId xmlns:a16="http://schemas.microsoft.com/office/drawing/2014/main" val="3880334715"/>
                  </a:ext>
                </a:extLst>
              </a:tr>
            </a:tbl>
          </a:graphicData>
        </a:graphic>
      </p:graphicFrame>
      <p:sp>
        <p:nvSpPr>
          <p:cNvPr id="9" name="TextBox 8">
            <a:extLst>
              <a:ext uri="{FF2B5EF4-FFF2-40B4-BE49-F238E27FC236}">
                <a16:creationId xmlns:a16="http://schemas.microsoft.com/office/drawing/2014/main" id="{9538D104-F906-41B8-8126-3A9853249888}"/>
              </a:ext>
            </a:extLst>
          </p:cNvPr>
          <p:cNvSpPr txBox="1"/>
          <p:nvPr/>
        </p:nvSpPr>
        <p:spPr>
          <a:xfrm>
            <a:off x="1127760" y="5818108"/>
            <a:ext cx="7250430" cy="369332"/>
          </a:xfrm>
          <a:prstGeom prst="rect">
            <a:avLst/>
          </a:prstGeom>
          <a:noFill/>
        </p:spPr>
        <p:txBody>
          <a:bodyPr wrap="square" rtlCol="0">
            <a:spAutoFit/>
          </a:bodyPr>
          <a:lstStyle/>
          <a:p>
            <a:r>
              <a:rPr lang="en-US" dirty="0"/>
              <a:t>*See tip sheet for more information on post-hire touchpoints</a:t>
            </a:r>
          </a:p>
        </p:txBody>
      </p:sp>
    </p:spTree>
    <p:extLst>
      <p:ext uri="{BB962C8B-B14F-4D97-AF65-F5344CB8AC3E}">
        <p14:creationId xmlns:p14="http://schemas.microsoft.com/office/powerpoint/2010/main" val="275775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CE4F2D-2619-2C4F-B798-C5D8EED1D192}"/>
              </a:ext>
            </a:extLst>
          </p:cNvPr>
          <p:cNvSpPr>
            <a:spLocks noGrp="1"/>
          </p:cNvSpPr>
          <p:nvPr>
            <p:ph type="body" sz="quarter" idx="11"/>
          </p:nvPr>
        </p:nvSpPr>
        <p:spPr>
          <a:xfrm>
            <a:off x="685800" y="1371599"/>
            <a:ext cx="8059994" cy="4970207"/>
          </a:xfrm>
        </p:spPr>
        <p:txBody>
          <a:bodyPr/>
          <a:lstStyle/>
          <a:p>
            <a:pPr algn="l"/>
            <a:endParaRPr lang="en-US" b="1" dirty="0"/>
          </a:p>
          <a:p>
            <a:pPr algn="l"/>
            <a:r>
              <a:rPr lang="en-US" sz="2400" b="1" dirty="0"/>
              <a:t>RWA’s role is a direct response to the challenges expressed by Employers</a:t>
            </a:r>
          </a:p>
          <a:p>
            <a:pPr algn="ctr"/>
            <a:endParaRPr lang="en-US" sz="2400" b="1" dirty="0"/>
          </a:p>
          <a:p>
            <a:pPr marL="342900" indent="-342900">
              <a:buFont typeface="Arial" panose="020B0604020202020204" pitchFamily="34" charset="0"/>
              <a:buChar char="•"/>
            </a:pPr>
            <a:r>
              <a:rPr lang="en-US" sz="2400" b="1" dirty="0"/>
              <a:t>Lack of knowledge of inclusive employment and its benefits</a:t>
            </a:r>
          </a:p>
          <a:p>
            <a:pPr marL="342900" indent="-342900">
              <a:buFont typeface="Arial" panose="020B0604020202020204" pitchFamily="34" charset="0"/>
              <a:buChar char="•"/>
            </a:pPr>
            <a:r>
              <a:rPr lang="en-US" sz="2400" b="1" dirty="0"/>
              <a:t>The inability to identify and secure required on job supports</a:t>
            </a:r>
          </a:p>
          <a:p>
            <a:pPr marL="342900" indent="-342900">
              <a:buFont typeface="Arial" panose="020B0604020202020204" pitchFamily="34" charset="0"/>
              <a:buChar char="•"/>
            </a:pPr>
            <a:r>
              <a:rPr lang="en-US" sz="2400" b="1" dirty="0"/>
              <a:t>Lack of knowledge of and connection to community employment agencies </a:t>
            </a:r>
          </a:p>
          <a:p>
            <a:endParaRPr lang="en-US" dirty="0"/>
          </a:p>
        </p:txBody>
      </p:sp>
      <p:sp>
        <p:nvSpPr>
          <p:cNvPr id="4" name="Text Placeholder 3">
            <a:extLst>
              <a:ext uri="{FF2B5EF4-FFF2-40B4-BE49-F238E27FC236}">
                <a16:creationId xmlns:a16="http://schemas.microsoft.com/office/drawing/2014/main" id="{DBE02944-F854-4945-84CC-7A0FCF2F2E39}"/>
              </a:ext>
            </a:extLst>
          </p:cNvPr>
          <p:cNvSpPr>
            <a:spLocks noGrp="1"/>
          </p:cNvSpPr>
          <p:nvPr>
            <p:ph type="body" sz="quarter" idx="13"/>
          </p:nvPr>
        </p:nvSpPr>
        <p:spPr>
          <a:xfrm>
            <a:off x="678426" y="565355"/>
            <a:ext cx="8067368" cy="609600"/>
          </a:xfrm>
        </p:spPr>
        <p:txBody>
          <a:bodyPr/>
          <a:lstStyle/>
          <a:p>
            <a:pPr algn="ctr"/>
            <a:r>
              <a:rPr lang="en-US" dirty="0"/>
              <a:t>The Role of RWA</a:t>
            </a:r>
          </a:p>
        </p:txBody>
      </p:sp>
    </p:spTree>
    <p:extLst>
      <p:ext uri="{BB962C8B-B14F-4D97-AF65-F5344CB8AC3E}">
        <p14:creationId xmlns:p14="http://schemas.microsoft.com/office/powerpoint/2010/main" val="2308232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090160" y="1295400"/>
            <a:ext cx="3947160" cy="3185160"/>
          </a:xfrm>
        </p:spPr>
        <p:txBody>
          <a:bodyPr>
            <a:noAutofit/>
          </a:bodyPr>
          <a:lstStyle/>
          <a:p>
            <a:pPr algn="ctr"/>
            <a:endParaRPr lang="en-US" sz="2000" cap="none" dirty="0"/>
          </a:p>
          <a:p>
            <a:pPr lvl="0" algn="ctr"/>
            <a:r>
              <a:rPr lang="en-US" sz="3500" dirty="0"/>
              <a:t>Explore company ‘reach’</a:t>
            </a:r>
          </a:p>
          <a:p>
            <a:pPr lvl="0" algn="ctr"/>
            <a:endParaRPr lang="en-US" sz="3500" dirty="0"/>
          </a:p>
          <a:p>
            <a:pPr marL="285750" indent="-285750">
              <a:buFont typeface="Arial" panose="020B0604020202020204" pitchFamily="34" charset="0"/>
              <a:buChar char="•"/>
            </a:pPr>
            <a:r>
              <a:rPr lang="en-US" sz="1600" b="0" cap="none" dirty="0">
                <a:latin typeface="Century Gothic" panose="020B0502020202020204" pitchFamily="34" charset="0"/>
              </a:rPr>
              <a:t>Is the company affiliated with other organizations e.g. in-house catering/hospitality?</a:t>
            </a:r>
          </a:p>
          <a:p>
            <a:pPr marL="285750" indent="-285750">
              <a:buFont typeface="Arial" panose="020B0604020202020204" pitchFamily="34" charset="0"/>
              <a:buChar char="•"/>
            </a:pPr>
            <a:r>
              <a:rPr lang="en-US" sz="1600" b="0" cap="none" dirty="0">
                <a:latin typeface="Century Gothic" panose="020B0502020202020204" pitchFamily="34" charset="0"/>
              </a:rPr>
              <a:t>Do they have multiple locations in the community, province, or country?</a:t>
            </a:r>
          </a:p>
          <a:p>
            <a:pPr marL="285750" indent="-285750">
              <a:buFont typeface="Arial" panose="020B0604020202020204" pitchFamily="34" charset="0"/>
              <a:buChar char="•"/>
            </a:pPr>
            <a:r>
              <a:rPr lang="en-US" sz="1600" b="0" cap="none" dirty="0">
                <a:latin typeface="Century Gothic" panose="020B0502020202020204" pitchFamily="34" charset="0"/>
              </a:rPr>
              <a:t>Would they be open to connecting you to their suppliers?</a:t>
            </a:r>
          </a:p>
          <a:p>
            <a:br>
              <a:rPr lang="en-US" sz="1600" b="1" cap="none" dirty="0">
                <a:highlight>
                  <a:srgbClr val="E20078"/>
                </a:highlight>
                <a:latin typeface="Century Gothic" panose="020B0502020202020204" pitchFamily="34" charset="0"/>
              </a:rPr>
            </a:br>
            <a:endParaRPr lang="en-US" sz="1600" b="1" cap="none" dirty="0">
              <a:highlight>
                <a:srgbClr val="E20078"/>
              </a:highlight>
              <a:latin typeface="Century Gothic" panose="020B0502020202020204" pitchFamily="34" charset="0"/>
            </a:endParaRPr>
          </a:p>
        </p:txBody>
      </p:sp>
      <p:sp>
        <p:nvSpPr>
          <p:cNvPr id="7" name="Text Placeholder 2">
            <a:extLst>
              <a:ext uri="{FF2B5EF4-FFF2-40B4-BE49-F238E27FC236}">
                <a16:creationId xmlns:a16="http://schemas.microsoft.com/office/drawing/2014/main" id="{25AE1F97-1079-48C5-976A-7A9BDCCA9388}"/>
              </a:ext>
            </a:extLst>
          </p:cNvPr>
          <p:cNvSpPr>
            <a:spLocks noGrp="1"/>
          </p:cNvSpPr>
          <p:nvPr>
            <p:ph type="body" sz="quarter" idx="11"/>
          </p:nvPr>
        </p:nvSpPr>
        <p:spPr>
          <a:xfrm>
            <a:off x="544830" y="289560"/>
            <a:ext cx="8050530" cy="1112520"/>
          </a:xfrm>
        </p:spPr>
        <p:txBody>
          <a:bodyPr>
            <a:noAutofit/>
          </a:bodyPr>
          <a:lstStyle/>
          <a:p>
            <a:pPr algn="ctr"/>
            <a:r>
              <a:rPr lang="en-US" sz="4800" b="1" dirty="0"/>
              <a:t>Ongoing engagement</a:t>
            </a:r>
          </a:p>
        </p:txBody>
      </p:sp>
      <p:pic>
        <p:nvPicPr>
          <p:cNvPr id="3" name="Picture 2">
            <a:extLst>
              <a:ext uri="{FF2B5EF4-FFF2-40B4-BE49-F238E27FC236}">
                <a16:creationId xmlns:a16="http://schemas.microsoft.com/office/drawing/2014/main" id="{0516204E-7CA8-4B79-84DF-C31EA52BB9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3895" y="1620012"/>
            <a:ext cx="4267200" cy="4136136"/>
          </a:xfrm>
          <a:prstGeom prst="rect">
            <a:avLst/>
          </a:prstGeom>
        </p:spPr>
      </p:pic>
    </p:spTree>
    <p:extLst>
      <p:ext uri="{BB962C8B-B14F-4D97-AF65-F5344CB8AC3E}">
        <p14:creationId xmlns:p14="http://schemas.microsoft.com/office/powerpoint/2010/main" val="3542533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2410F-2244-44AD-A2C2-088B94684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624840"/>
            <a:ext cx="5547360" cy="5547360"/>
          </a:xfrm>
          <a:prstGeom prst="rect">
            <a:avLst/>
          </a:prstGeom>
        </p:spPr>
      </p:pic>
      <p:sp>
        <p:nvSpPr>
          <p:cNvPr id="3" name="Text Placeholder 2"/>
          <p:cNvSpPr>
            <a:spLocks noGrp="1"/>
          </p:cNvSpPr>
          <p:nvPr>
            <p:ph type="body" sz="quarter" idx="11"/>
          </p:nvPr>
        </p:nvSpPr>
        <p:spPr>
          <a:xfrm>
            <a:off x="365760" y="2385060"/>
            <a:ext cx="8260080" cy="2659380"/>
          </a:xfrm>
          <a:solidFill>
            <a:schemeClr val="bg1">
              <a:alpha val="64000"/>
            </a:schemeClr>
          </a:solidFill>
        </p:spPr>
        <p:txBody>
          <a:bodyPr>
            <a:noAutofit/>
          </a:bodyPr>
          <a:lstStyle/>
          <a:p>
            <a:pPr algn="ctr"/>
            <a:r>
              <a:rPr lang="en-US" sz="4800" b="1" dirty="0"/>
              <a:t>Working with a Network of Employment Agency Partners </a:t>
            </a:r>
          </a:p>
        </p:txBody>
      </p:sp>
    </p:spTree>
    <p:extLst>
      <p:ext uri="{BB962C8B-B14F-4D97-AF65-F5344CB8AC3E}">
        <p14:creationId xmlns:p14="http://schemas.microsoft.com/office/powerpoint/2010/main" val="3817752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vert="horz" lIns="91440" tIns="45720" rIns="91440" bIns="45720" rtlCol="0" anchor="t">
            <a:normAutofit fontScale="70000" lnSpcReduction="20000"/>
          </a:bodyPr>
          <a:lstStyle/>
          <a:p>
            <a:r>
              <a:rPr lang="en-US" dirty="0"/>
              <a:t>Working with employment agency partners</a:t>
            </a:r>
          </a:p>
        </p:txBody>
      </p:sp>
      <p:sp>
        <p:nvSpPr>
          <p:cNvPr id="4" name="Text Placeholder 16"/>
          <p:cNvSpPr txBox="1">
            <a:spLocks/>
          </p:cNvSpPr>
          <p:nvPr/>
        </p:nvSpPr>
        <p:spPr>
          <a:xfrm>
            <a:off x="572064" y="1439780"/>
            <a:ext cx="7977186" cy="5301607"/>
          </a:xfrm>
          <a:prstGeom prst="rect">
            <a:avLst/>
          </a:prstGeom>
        </p:spPr>
        <p:txBody>
          <a:bodyPr vert="horz" lIns="91440" tIns="45720" rIns="91440" bIns="45720" rtlCol="0" anchor="t">
            <a:normAutofit/>
          </a:bodyPr>
          <a:lstStyle/>
          <a:p>
            <a:pPr defTabSz="914400">
              <a:lnSpc>
                <a:spcPct val="120000"/>
              </a:lnSpc>
              <a:spcAft>
                <a:spcPts val="300"/>
              </a:spcAft>
              <a:defRPr/>
            </a:pPr>
            <a:r>
              <a:rPr lang="en-US"/>
              <a:t>RWA partners with community-based employment agency partners that support persons with an intellectual disability or ASD. In order to fill the jobs that LMFs generate, RWA must develop and maintain a robust network of employment agency partners who can put forward suitable candidates and provide on-the-job supports, if and as needed.  </a:t>
            </a:r>
          </a:p>
          <a:p>
            <a:pPr fontAlgn="base"/>
            <a:r>
              <a:rPr lang="en-US"/>
              <a:t>As experts in personnel assessment, RWA’s employment agency partners identify potential candidates through: </a:t>
            </a:r>
          </a:p>
          <a:p>
            <a:pPr fontAlgn="base"/>
            <a:endParaRPr lang="en-US"/>
          </a:p>
          <a:p>
            <a:pPr marL="285750" indent="-285750" fontAlgn="base">
              <a:buFont typeface="Arial" panose="020B0604020202020204" pitchFamily="34" charset="0"/>
              <a:buChar char="•"/>
            </a:pPr>
            <a:r>
              <a:rPr lang="en-US"/>
              <a:t>Identifying and assessing job seeker aspirations, interests, skills, strengths and areas of difficulty </a:t>
            </a:r>
          </a:p>
          <a:p>
            <a:pPr marL="285750" indent="-285750" fontAlgn="base">
              <a:buFont typeface="Arial" panose="020B0604020202020204" pitchFamily="34" charset="0"/>
              <a:buChar char="•"/>
            </a:pPr>
            <a:r>
              <a:rPr lang="en-US"/>
              <a:t>Assessing potential fit between the job seeker and the employment opportunity shared by RWA </a:t>
            </a:r>
          </a:p>
          <a:p>
            <a:pPr marL="285750" indent="-285750" fontAlgn="base">
              <a:buFont typeface="Arial" panose="020B0604020202020204" pitchFamily="34" charset="0"/>
              <a:buChar char="•"/>
            </a:pPr>
            <a:r>
              <a:rPr lang="en-US"/>
              <a:t>Identifying the type and intensity of accommodations that may be needed in order to ensure the person is successful in the job </a:t>
            </a:r>
          </a:p>
          <a:p>
            <a:pPr marL="285750" indent="-285750" fontAlgn="base">
              <a:buFont typeface="Arial" panose="020B0604020202020204" pitchFamily="34" charset="0"/>
              <a:buChar char="•"/>
            </a:pPr>
            <a:r>
              <a:rPr lang="en-US"/>
              <a:t>Implementing the accommodations needed and developing a plan to fade supports (if and as needed) </a:t>
            </a:r>
          </a:p>
          <a:p>
            <a:pPr defTabSz="914400">
              <a:lnSpc>
                <a:spcPct val="120000"/>
              </a:lnSpc>
              <a:spcAft>
                <a:spcPts val="300"/>
              </a:spcAft>
              <a:defRPr/>
            </a:pPr>
            <a:endParaRPr lang="en-US" b="0" i="0" u="none" strike="noStrike" cap="none" spc="0" normalizeH="0" baseline="0" noProof="0">
              <a:ln>
                <a:noFill/>
              </a:ln>
              <a:effectLst/>
              <a:uLnTx/>
              <a:uFillTx/>
              <a:latin typeface="Century Gothic"/>
              <a:cs typeface="Century Gothic"/>
            </a:endParaRPr>
          </a:p>
        </p:txBody>
      </p:sp>
    </p:spTree>
    <p:extLst>
      <p:ext uri="{BB962C8B-B14F-4D97-AF65-F5344CB8AC3E}">
        <p14:creationId xmlns:p14="http://schemas.microsoft.com/office/powerpoint/2010/main" val="3673722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solidFill>
            <a:srgbClr val="FFF200"/>
          </a:solidFill>
        </p:spPr>
        <p:txBody>
          <a:bodyPr vert="horz" lIns="91440" tIns="45720" rIns="91440" bIns="45720" rtlCol="0" anchor="t">
            <a:normAutofit fontScale="70000" lnSpcReduction="20000"/>
          </a:bodyPr>
          <a:lstStyle/>
          <a:p>
            <a:r>
              <a:rPr lang="en-US" dirty="0"/>
              <a:t>Working with employment agency partners</a:t>
            </a:r>
          </a:p>
        </p:txBody>
      </p:sp>
      <p:sp>
        <p:nvSpPr>
          <p:cNvPr id="4" name="Text Placeholder 16"/>
          <p:cNvSpPr txBox="1">
            <a:spLocks/>
          </p:cNvSpPr>
          <p:nvPr/>
        </p:nvSpPr>
        <p:spPr>
          <a:xfrm>
            <a:off x="583407" y="1625668"/>
            <a:ext cx="7977186" cy="5301607"/>
          </a:xfrm>
          <a:prstGeom prst="rect">
            <a:avLst/>
          </a:prstGeom>
        </p:spPr>
        <p:txBody>
          <a:bodyPr vert="horz" lIns="91440" tIns="45720" rIns="91440" bIns="45720" rtlCol="0" anchor="t">
            <a:normAutofit/>
          </a:bodyPr>
          <a:lstStyle/>
          <a:p>
            <a:pPr fontAlgn="base"/>
            <a:r>
              <a:rPr lang="en-US" dirty="0"/>
              <a:t>RWA’s employment agency partners are responsible for fulfilling the following functions: </a:t>
            </a:r>
          </a:p>
          <a:p>
            <a:pPr fontAlgn="base"/>
            <a:endParaRPr lang="en-US" dirty="0"/>
          </a:p>
          <a:p>
            <a:pPr marL="285750" indent="-285750" fontAlgn="base">
              <a:buFont typeface="Arial" panose="020B0604020202020204" pitchFamily="34" charset="0"/>
              <a:buChar char="•"/>
            </a:pPr>
            <a:r>
              <a:rPr lang="en-US" dirty="0"/>
              <a:t>Responding to RWA-generated employer demand by selecting and putting forward appropriate candidates for each job opportunity (that meet RWA eligibility criteria). </a:t>
            </a:r>
          </a:p>
          <a:p>
            <a:pPr marL="285750" indent="-285750" fontAlgn="base">
              <a:buFont typeface="Arial" panose="020B0604020202020204" pitchFamily="34" charset="0"/>
              <a:buChar char="•"/>
            </a:pPr>
            <a:r>
              <a:rPr lang="en-US" dirty="0"/>
              <a:t>Supporting and guiding job candidates through the interview and selection process with the employer. </a:t>
            </a:r>
          </a:p>
          <a:p>
            <a:pPr marL="285750" indent="-285750" fontAlgn="base">
              <a:buFont typeface="Arial" panose="020B0604020202020204" pitchFamily="34" charset="0"/>
              <a:buChar char="•"/>
            </a:pPr>
            <a:r>
              <a:rPr lang="en-US" dirty="0"/>
              <a:t>Assessing any need for on-the-job supports and working with RWA to ensure those supports are applied and managed. </a:t>
            </a:r>
          </a:p>
          <a:p>
            <a:pPr marL="285750" indent="-285750" fontAlgn="base">
              <a:buFont typeface="Arial" panose="020B0604020202020204" pitchFamily="34" charset="0"/>
              <a:buChar char="•"/>
            </a:pPr>
            <a:r>
              <a:rPr lang="en-US" dirty="0"/>
              <a:t>Working with RWA to capture needed participant data, and follow-up (quarterly updates etc.) as required. </a:t>
            </a:r>
          </a:p>
          <a:p>
            <a:pPr marL="285750" indent="-285750" fontAlgn="base">
              <a:buFont typeface="Arial" panose="020B0604020202020204" pitchFamily="34" charset="0"/>
              <a:buChar char="•"/>
            </a:pPr>
            <a:r>
              <a:rPr lang="en-US" dirty="0"/>
              <a:t>Continuing to support the employee throughout their employment, advising on when the scope of necessary on-the-job supports may need to be amended. </a:t>
            </a:r>
          </a:p>
          <a:p>
            <a:pPr fontAlgn="base"/>
            <a:endParaRPr lang="en-US" dirty="0"/>
          </a:p>
          <a:p>
            <a:pPr defTabSz="914400">
              <a:lnSpc>
                <a:spcPct val="120000"/>
              </a:lnSpc>
              <a:spcAft>
                <a:spcPts val="300"/>
              </a:spcAft>
              <a:defRPr/>
            </a:pPr>
            <a:endParaRPr lang="en-US" b="0" i="0" u="none" strike="noStrike" cap="none" spc="0" normalizeH="0" baseline="0" noProof="0" dirty="0">
              <a:ln>
                <a:noFill/>
              </a:ln>
              <a:effectLst/>
              <a:uLnTx/>
              <a:uFillTx/>
              <a:latin typeface="Century Gothic"/>
              <a:cs typeface="Century Gothic"/>
            </a:endParaRPr>
          </a:p>
        </p:txBody>
      </p:sp>
    </p:spTree>
    <p:extLst>
      <p:ext uri="{BB962C8B-B14F-4D97-AF65-F5344CB8AC3E}">
        <p14:creationId xmlns:p14="http://schemas.microsoft.com/office/powerpoint/2010/main" val="429449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49630" y="289560"/>
            <a:ext cx="7543800" cy="1112520"/>
          </a:xfrm>
        </p:spPr>
        <p:txBody>
          <a:bodyPr>
            <a:noAutofit/>
          </a:bodyPr>
          <a:lstStyle/>
          <a:p>
            <a:pPr algn="ctr"/>
            <a:r>
              <a:rPr lang="en-US" sz="4000" dirty="0"/>
              <a:t>CREATING/SOLIDIFYING A NETWORK OF AGENCY PARTNERS</a:t>
            </a:r>
          </a:p>
          <a:p>
            <a:pPr algn="ctr"/>
            <a:endParaRPr lang="en-US" sz="4800" b="1" dirty="0"/>
          </a:p>
        </p:txBody>
      </p:sp>
      <p:sp>
        <p:nvSpPr>
          <p:cNvPr id="4" name="Text Placeholder 3"/>
          <p:cNvSpPr>
            <a:spLocks noGrp="1"/>
          </p:cNvSpPr>
          <p:nvPr>
            <p:ph type="body" sz="quarter" idx="13"/>
          </p:nvPr>
        </p:nvSpPr>
        <p:spPr>
          <a:xfrm>
            <a:off x="670561" y="1960424"/>
            <a:ext cx="7909560" cy="4781550"/>
          </a:xfrm>
        </p:spPr>
        <p:txBody>
          <a:bodyPr>
            <a:noAutofit/>
          </a:bodyPr>
          <a:lstStyle/>
          <a:p>
            <a:pPr algn="ctr"/>
            <a:endParaRPr lang="en-US" sz="2000" cap="none" dirty="0"/>
          </a:p>
          <a:p>
            <a:pPr lvl="0" algn="ctr"/>
            <a:endParaRPr lang="en-US" sz="3500" dirty="0"/>
          </a:p>
          <a:p>
            <a:pPr marL="342900" indent="-342900" algn="l">
              <a:buFont typeface="Arial" panose="020B0604020202020204" pitchFamily="34" charset="0"/>
              <a:buChar char="•"/>
            </a:pPr>
            <a:r>
              <a:rPr lang="en-US" sz="1800" b="0" cap="none" dirty="0"/>
              <a:t>LMFs share criteria for becoming an agency partner:</a:t>
            </a:r>
          </a:p>
          <a:p>
            <a:pPr marL="628650" indent="-342900" algn="l">
              <a:buFont typeface="Arial" panose="020B0604020202020204" pitchFamily="34" charset="0"/>
              <a:buChar char="•"/>
            </a:pPr>
            <a:r>
              <a:rPr lang="en-US" sz="1800" b="0" cap="none" dirty="0"/>
              <a:t>must support job seekers with an intellectual disability or ASD</a:t>
            </a:r>
          </a:p>
          <a:p>
            <a:pPr marL="628650" indent="-342900" algn="l">
              <a:buFont typeface="Arial" panose="020B0604020202020204" pitchFamily="34" charset="0"/>
              <a:buChar char="•"/>
            </a:pPr>
            <a:r>
              <a:rPr lang="en-US" sz="1800" b="0" cap="none" dirty="0"/>
              <a:t>must provide employment supports (e.g. on-the-job supports)</a:t>
            </a:r>
          </a:p>
          <a:p>
            <a:pPr marL="628650" indent="-342900" algn="l">
              <a:buFont typeface="Arial" panose="020B0604020202020204" pitchFamily="34" charset="0"/>
              <a:buChar char="•"/>
            </a:pPr>
            <a:r>
              <a:rPr lang="en-US" sz="1800" b="0" cap="none" dirty="0"/>
              <a:t>has a proven record of supporting persons with ASD or intellectual disability on-the-job</a:t>
            </a:r>
            <a:endParaRPr lang="en-CA" sz="1800" b="0" cap="none" dirty="0"/>
          </a:p>
          <a:p>
            <a:pPr marL="628650" indent="-342900" algn="l">
              <a:buFont typeface="Arial" panose="020B0604020202020204" pitchFamily="34" charset="0"/>
              <a:buChar char="•"/>
            </a:pPr>
            <a:endParaRPr lang="en-US" sz="1800" b="0" cap="none" dirty="0"/>
          </a:p>
          <a:p>
            <a:pPr algn="l"/>
            <a:endParaRPr lang="en-US" sz="1800" b="0" cap="none" dirty="0"/>
          </a:p>
          <a:p>
            <a:pPr marL="342900" indent="-342900" algn="l">
              <a:buFont typeface="Arial" panose="020B0604020202020204" pitchFamily="34" charset="0"/>
              <a:buChar char="•"/>
            </a:pPr>
            <a:r>
              <a:rPr lang="en-US" sz="1800" b="0" cap="none" dirty="0"/>
              <a:t>Share expectations</a:t>
            </a:r>
          </a:p>
          <a:p>
            <a:pPr marL="342900" indent="-342900" algn="l">
              <a:buFont typeface="Arial" panose="020B0604020202020204" pitchFamily="34" charset="0"/>
              <a:buChar char="•"/>
            </a:pPr>
            <a:r>
              <a:rPr lang="en-US" sz="1800" b="0" cap="none" dirty="0"/>
              <a:t>Allow opportunity for dialogue and questions</a:t>
            </a:r>
          </a:p>
          <a:p>
            <a:pPr marL="342900" indent="-342900" algn="l">
              <a:buFont typeface="Arial" panose="020B0604020202020204" pitchFamily="34" charset="0"/>
              <a:buChar char="•"/>
            </a:pPr>
            <a:r>
              <a:rPr lang="en-US" sz="1800" cap="none" dirty="0"/>
              <a:t>In phase 2, ALL of our supported employment agency partners will be guided by an MOU with RWA (template available)</a:t>
            </a:r>
            <a:endParaRPr lang="en-US" sz="1800" b="0" cap="none" dirty="0"/>
          </a:p>
          <a:p>
            <a:pPr marL="285750" indent="-285750" algn="l">
              <a:buFont typeface="Arial" panose="020B0604020202020204" pitchFamily="34" charset="0"/>
              <a:buChar char="•"/>
            </a:pPr>
            <a:endParaRPr lang="en-US" sz="1800" b="0" cap="none" dirty="0"/>
          </a:p>
          <a:p>
            <a:pPr marL="285750" indent="-285750" algn="l">
              <a:buFont typeface="Arial" panose="020B0604020202020204" pitchFamily="34" charset="0"/>
              <a:buChar char="•"/>
            </a:pPr>
            <a:endParaRPr lang="en-US" sz="2400" b="0" cap="none" dirty="0"/>
          </a:p>
          <a:p>
            <a:pPr algn="l"/>
            <a:endParaRPr lang="en-US" cap="none" dirty="0"/>
          </a:p>
          <a:p>
            <a:pPr marL="457200" indent="-457200" algn="l">
              <a:buFont typeface="Arial" panose="020B0604020202020204" pitchFamily="34" charset="0"/>
              <a:buChar char="•"/>
            </a:pPr>
            <a:endParaRPr lang="en-US" cap="none" dirty="0"/>
          </a:p>
          <a:p>
            <a:pPr algn="ctr"/>
            <a:endParaRPr lang="en-US" cap="none" dirty="0"/>
          </a:p>
        </p:txBody>
      </p:sp>
    </p:spTree>
    <p:extLst>
      <p:ext uri="{BB962C8B-B14F-4D97-AF65-F5344CB8AC3E}">
        <p14:creationId xmlns:p14="http://schemas.microsoft.com/office/powerpoint/2010/main" val="1435935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02921" y="1810792"/>
            <a:ext cx="7909560" cy="4914900"/>
          </a:xfrm>
        </p:spPr>
        <p:txBody>
          <a:bodyPr>
            <a:noAutofit/>
          </a:bodyPr>
          <a:lstStyle/>
          <a:p>
            <a:pPr algn="ctr"/>
            <a:endParaRPr lang="en-US" sz="2000" cap="none" dirty="0"/>
          </a:p>
          <a:p>
            <a:pPr lvl="0" algn="ctr"/>
            <a:endParaRPr lang="en-US" sz="1400" dirty="0"/>
          </a:p>
          <a:p>
            <a:pPr marL="342900" indent="-342900" algn="l">
              <a:buFont typeface="Arial" panose="020B0604020202020204" pitchFamily="34" charset="0"/>
              <a:buChar char="•"/>
            </a:pPr>
            <a:r>
              <a:rPr lang="en-US" sz="2000" b="0" cap="none" dirty="0"/>
              <a:t>RWA provides coordinated access to a broad pool of candidates, supporting businesses through doing the “recruitment legwork”</a:t>
            </a:r>
          </a:p>
          <a:p>
            <a:pPr algn="l"/>
            <a:endParaRPr lang="en-US" sz="2000" b="0" cap="none" dirty="0"/>
          </a:p>
          <a:p>
            <a:pPr marL="342900" indent="-342900" algn="l">
              <a:buFont typeface="Arial" panose="020B0604020202020204" pitchFamily="34" charset="0"/>
              <a:buChar char="•"/>
            </a:pPr>
            <a:r>
              <a:rPr lang="en-US" sz="2000" b="0" cap="none" dirty="0"/>
              <a:t>Create and maintain an up-to-date listserv of key contacts at each partner agency – this will be the list of people who will receive RWA job opportunities</a:t>
            </a:r>
          </a:p>
          <a:p>
            <a:pPr algn="l"/>
            <a:endParaRPr lang="en-US" sz="2000" b="0" cap="none" dirty="0"/>
          </a:p>
          <a:p>
            <a:pPr marL="342900" indent="-342900" algn="l">
              <a:buFont typeface="Arial" panose="020B0604020202020204" pitchFamily="34" charset="0"/>
              <a:buChar char="•"/>
            </a:pPr>
            <a:r>
              <a:rPr lang="en-US" sz="2000" b="0" cap="none" dirty="0"/>
              <a:t>Get to know your agency partners and the key contacts at each!</a:t>
            </a:r>
          </a:p>
          <a:p>
            <a:pPr marL="342900" indent="-342900" algn="l">
              <a:buFont typeface="Arial" panose="020B0604020202020204" pitchFamily="34" charset="0"/>
              <a:buChar char="•"/>
            </a:pPr>
            <a:endParaRPr lang="en-US" sz="1800" b="0" cap="none" dirty="0"/>
          </a:p>
          <a:p>
            <a:pPr algn="l"/>
            <a:endParaRPr lang="en-US" sz="1800" b="0" cap="none" dirty="0"/>
          </a:p>
          <a:p>
            <a:pPr marL="285750" indent="-285750" algn="l">
              <a:buFont typeface="Arial" panose="020B0604020202020204" pitchFamily="34" charset="0"/>
              <a:buChar char="•"/>
            </a:pPr>
            <a:endParaRPr lang="en-US" sz="1800" b="0" cap="none" dirty="0"/>
          </a:p>
          <a:p>
            <a:pPr algn="l"/>
            <a:endParaRPr lang="en-US" sz="1800" cap="none" dirty="0"/>
          </a:p>
          <a:p>
            <a:pPr marL="457200" indent="-457200" algn="l">
              <a:buFont typeface="Arial" panose="020B0604020202020204" pitchFamily="34" charset="0"/>
              <a:buChar char="•"/>
            </a:pPr>
            <a:endParaRPr lang="en-US" cap="none" dirty="0"/>
          </a:p>
          <a:p>
            <a:pPr algn="ctr"/>
            <a:endParaRPr lang="en-US" cap="none" dirty="0"/>
          </a:p>
        </p:txBody>
      </p:sp>
      <p:sp>
        <p:nvSpPr>
          <p:cNvPr id="6" name="Text Placeholder 2">
            <a:extLst>
              <a:ext uri="{FF2B5EF4-FFF2-40B4-BE49-F238E27FC236}">
                <a16:creationId xmlns:a16="http://schemas.microsoft.com/office/drawing/2014/main" id="{2DDD5065-2CBE-4062-AC8D-53C047D32695}"/>
              </a:ext>
            </a:extLst>
          </p:cNvPr>
          <p:cNvSpPr txBox="1">
            <a:spLocks/>
          </p:cNvSpPr>
          <p:nvPr/>
        </p:nvSpPr>
        <p:spPr>
          <a:xfrm>
            <a:off x="792480" y="289560"/>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Sharing job opportunities with agency partners </a:t>
            </a:r>
          </a:p>
        </p:txBody>
      </p:sp>
    </p:spTree>
    <p:extLst>
      <p:ext uri="{BB962C8B-B14F-4D97-AF65-F5344CB8AC3E}">
        <p14:creationId xmlns:p14="http://schemas.microsoft.com/office/powerpoint/2010/main" val="1767733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79121" y="1588083"/>
            <a:ext cx="7909560" cy="4914900"/>
          </a:xfrm>
        </p:spPr>
        <p:txBody>
          <a:bodyPr>
            <a:noAutofit/>
          </a:bodyPr>
          <a:lstStyle/>
          <a:p>
            <a:pPr algn="ctr"/>
            <a:endParaRPr lang="en-US" sz="2000" cap="none" dirty="0"/>
          </a:p>
          <a:p>
            <a:pPr lvl="0" algn="ctr"/>
            <a:endParaRPr lang="en-US" sz="1400" dirty="0"/>
          </a:p>
          <a:p>
            <a:pPr marL="342900" indent="-342900" algn="l">
              <a:buFont typeface="Arial" panose="020B0604020202020204" pitchFamily="34" charset="0"/>
              <a:buChar char="•"/>
            </a:pPr>
            <a:r>
              <a:rPr lang="en-US" sz="1800" cap="none" dirty="0"/>
              <a:t>THE CALL OUT: </a:t>
            </a:r>
            <a:endParaRPr lang="en-US" b="0" cap="none" dirty="0"/>
          </a:p>
          <a:p>
            <a:pPr marL="1085850" lvl="1" indent="-342900" algn="l">
              <a:buFont typeface="Arial" panose="020B0604020202020204" pitchFamily="34" charset="0"/>
              <a:buChar char="•"/>
            </a:pPr>
            <a:r>
              <a:rPr lang="en-US" b="0" cap="none" dirty="0"/>
              <a:t>Use a standard email template for sharing job opportunities (see template)</a:t>
            </a:r>
          </a:p>
          <a:p>
            <a:pPr marL="1085850" lvl="1" indent="-342900" algn="l">
              <a:buFont typeface="Arial" panose="020B0604020202020204" pitchFamily="34" charset="0"/>
              <a:buChar char="•"/>
            </a:pPr>
            <a:r>
              <a:rPr lang="en-US" b="0" cap="none" dirty="0"/>
              <a:t>Provide agency partners with as much information as possible about the job opportunity</a:t>
            </a:r>
          </a:p>
          <a:p>
            <a:pPr marL="1085850" lvl="1" indent="-342900" algn="l">
              <a:buFont typeface="Arial" panose="020B0604020202020204" pitchFamily="34" charset="0"/>
              <a:buChar char="•"/>
            </a:pPr>
            <a:r>
              <a:rPr lang="en-US" b="0" cap="none" dirty="0"/>
              <a:t>Set clear expectations around the timeline, format and quality of applications</a:t>
            </a:r>
          </a:p>
          <a:p>
            <a:pPr marL="1085850" lvl="1" indent="-342900" algn="l">
              <a:buFont typeface="Arial" panose="020B0604020202020204" pitchFamily="34" charset="0"/>
              <a:buChar char="•"/>
            </a:pPr>
            <a:r>
              <a:rPr lang="en-US" dirty="0"/>
              <a:t>Clearly identify where applications should be sent to</a:t>
            </a:r>
            <a:r>
              <a:rPr lang="en-US" b="0" cap="none" dirty="0"/>
              <a:t> </a:t>
            </a:r>
          </a:p>
          <a:p>
            <a:pPr marL="1085850" lvl="1" indent="-342900" algn="l">
              <a:buFont typeface="Arial" panose="020B0604020202020204" pitchFamily="34" charset="0"/>
              <a:buChar char="•"/>
            </a:pPr>
            <a:r>
              <a:rPr lang="en-US" b="0" cap="none" dirty="0"/>
              <a:t>Consider providing agency partners with a “Face Sheet” that can be appended to each application to share details that might be important for the hiring team to know in advance of an interview (see template)</a:t>
            </a:r>
          </a:p>
          <a:p>
            <a:pPr algn="l"/>
            <a:endParaRPr lang="en-US" sz="1800" b="0" cap="none" dirty="0"/>
          </a:p>
          <a:p>
            <a:pPr marL="285750" indent="-285750" algn="l">
              <a:buFont typeface="Arial" panose="020B0604020202020204" pitchFamily="34" charset="0"/>
              <a:buChar char="•"/>
            </a:pPr>
            <a:endParaRPr lang="en-US" sz="1800" b="0" cap="none" dirty="0"/>
          </a:p>
          <a:p>
            <a:pPr algn="l"/>
            <a:endParaRPr lang="en-US" sz="1800" cap="none" dirty="0"/>
          </a:p>
          <a:p>
            <a:pPr marL="457200" indent="-457200" algn="l">
              <a:buFont typeface="Arial" panose="020B0604020202020204" pitchFamily="34" charset="0"/>
              <a:buChar char="•"/>
            </a:pPr>
            <a:endParaRPr lang="en-US" cap="none" dirty="0"/>
          </a:p>
          <a:p>
            <a:pPr algn="ctr"/>
            <a:endParaRPr lang="en-US" cap="none" dirty="0"/>
          </a:p>
        </p:txBody>
      </p:sp>
      <p:sp>
        <p:nvSpPr>
          <p:cNvPr id="6" name="Text Placeholder 2">
            <a:extLst>
              <a:ext uri="{FF2B5EF4-FFF2-40B4-BE49-F238E27FC236}">
                <a16:creationId xmlns:a16="http://schemas.microsoft.com/office/drawing/2014/main" id="{2DDD5065-2CBE-4062-AC8D-53C047D32695}"/>
              </a:ext>
            </a:extLst>
          </p:cNvPr>
          <p:cNvSpPr txBox="1">
            <a:spLocks/>
          </p:cNvSpPr>
          <p:nvPr/>
        </p:nvSpPr>
        <p:spPr>
          <a:xfrm>
            <a:off x="792480" y="289560"/>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Sharing job opportunities with agency partners </a:t>
            </a:r>
          </a:p>
        </p:txBody>
      </p:sp>
    </p:spTree>
    <p:extLst>
      <p:ext uri="{BB962C8B-B14F-4D97-AF65-F5344CB8AC3E}">
        <p14:creationId xmlns:p14="http://schemas.microsoft.com/office/powerpoint/2010/main" val="378239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16281" y="1657354"/>
            <a:ext cx="7909560" cy="5124450"/>
          </a:xfrm>
        </p:spPr>
        <p:txBody>
          <a:bodyPr>
            <a:noAutofit/>
          </a:bodyPr>
          <a:lstStyle/>
          <a:p>
            <a:pPr algn="ctr"/>
            <a:endParaRPr lang="en-US" sz="2000" cap="none" dirty="0"/>
          </a:p>
          <a:p>
            <a:pPr lvl="0" algn="ctr"/>
            <a:endParaRPr lang="en-US" sz="1400" dirty="0"/>
          </a:p>
          <a:p>
            <a:pPr algn="ctr"/>
            <a:r>
              <a:rPr lang="en-US" sz="2000" cap="none" dirty="0"/>
              <a:t>Should your agency partners send completed job applications to RWA or to the hiring business? </a:t>
            </a:r>
          </a:p>
          <a:p>
            <a:pPr marL="342900" indent="-342900" algn="l">
              <a:buFont typeface="Arial" panose="020B0604020202020204" pitchFamily="34" charset="0"/>
              <a:buChar char="•"/>
            </a:pPr>
            <a:r>
              <a:rPr lang="en-US" sz="1800" b="0" cap="none" dirty="0"/>
              <a:t>This process varies across the country</a:t>
            </a:r>
          </a:p>
          <a:p>
            <a:pPr marL="342900" indent="-342900" algn="l">
              <a:buFont typeface="Arial" panose="020B0604020202020204" pitchFamily="34" charset="0"/>
              <a:buChar char="•"/>
            </a:pPr>
            <a:r>
              <a:rPr lang="en-US" sz="1800" b="0" cap="none" dirty="0"/>
              <a:t>Consult with RWA National and/or your local P/T team to determine the best process</a:t>
            </a:r>
          </a:p>
          <a:p>
            <a:pPr marL="342900" indent="-342900" algn="l">
              <a:buFont typeface="Arial" panose="020B0604020202020204" pitchFamily="34" charset="0"/>
              <a:buChar char="•"/>
            </a:pPr>
            <a:r>
              <a:rPr lang="en-US" sz="1800" b="0" cap="none" dirty="0"/>
              <a:t>Ask the business you are supporting how they would like to receive applications</a:t>
            </a:r>
          </a:p>
          <a:p>
            <a:pPr algn="l"/>
            <a:endParaRPr lang="en-US" sz="1800" b="0" cap="none" dirty="0"/>
          </a:p>
          <a:p>
            <a:pPr algn="l"/>
            <a:r>
              <a:rPr lang="en-US" sz="1800" cap="none" dirty="0"/>
              <a:t>If agency partners submit applications to you, keep in mind: </a:t>
            </a:r>
          </a:p>
          <a:p>
            <a:pPr marL="285750" indent="-285750" algn="l">
              <a:buFont typeface="Arial" panose="020B0604020202020204" pitchFamily="34" charset="0"/>
              <a:buChar char="•"/>
            </a:pPr>
            <a:r>
              <a:rPr lang="en-US" sz="1800" b="0" cap="none" dirty="0"/>
              <a:t>We do not vet applications. We simply collect applications, ensure they are complete and share with the business</a:t>
            </a:r>
          </a:p>
          <a:p>
            <a:pPr marL="285750" indent="-285750" algn="l">
              <a:buFont typeface="Arial" panose="020B0604020202020204" pitchFamily="34" charset="0"/>
              <a:buChar char="•"/>
            </a:pPr>
            <a:r>
              <a:rPr lang="en-US" sz="1800" b="0" cap="none" dirty="0"/>
              <a:t>This process is simple, efficient and less resource intensive for the business</a:t>
            </a:r>
          </a:p>
          <a:p>
            <a:pPr marL="285750" indent="-285750" algn="l">
              <a:buFont typeface="Arial" panose="020B0604020202020204" pitchFamily="34" charset="0"/>
              <a:buChar char="•"/>
            </a:pPr>
            <a:endParaRPr lang="en-US" sz="1800" b="0" cap="none" dirty="0"/>
          </a:p>
          <a:p>
            <a:pPr marL="285750" indent="-285750" algn="l">
              <a:buFont typeface="Arial" panose="020B0604020202020204" pitchFamily="34" charset="0"/>
              <a:buChar char="•"/>
            </a:pPr>
            <a:endParaRPr lang="en-US" sz="1800" b="0" cap="none" dirty="0"/>
          </a:p>
          <a:p>
            <a:pPr algn="l"/>
            <a:endParaRPr lang="en-US" sz="1800" cap="none" dirty="0"/>
          </a:p>
          <a:p>
            <a:pPr marL="457200" indent="-457200" algn="l">
              <a:buFont typeface="Arial" panose="020B0604020202020204" pitchFamily="34" charset="0"/>
              <a:buChar char="•"/>
            </a:pPr>
            <a:endParaRPr lang="en-US" cap="none" dirty="0"/>
          </a:p>
          <a:p>
            <a:pPr algn="ctr"/>
            <a:endParaRPr lang="en-US" cap="none" dirty="0"/>
          </a:p>
        </p:txBody>
      </p:sp>
      <p:sp>
        <p:nvSpPr>
          <p:cNvPr id="6" name="Text Placeholder 2">
            <a:extLst>
              <a:ext uri="{FF2B5EF4-FFF2-40B4-BE49-F238E27FC236}">
                <a16:creationId xmlns:a16="http://schemas.microsoft.com/office/drawing/2014/main" id="{2DDD5065-2CBE-4062-AC8D-53C047D32695}"/>
              </a:ext>
            </a:extLst>
          </p:cNvPr>
          <p:cNvSpPr txBox="1">
            <a:spLocks/>
          </p:cNvSpPr>
          <p:nvPr/>
        </p:nvSpPr>
        <p:spPr>
          <a:xfrm>
            <a:off x="792480" y="289560"/>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Submitting job applications</a:t>
            </a:r>
          </a:p>
        </p:txBody>
      </p:sp>
    </p:spTree>
    <p:extLst>
      <p:ext uri="{BB962C8B-B14F-4D97-AF65-F5344CB8AC3E}">
        <p14:creationId xmlns:p14="http://schemas.microsoft.com/office/powerpoint/2010/main" val="1220552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8160" y="2098966"/>
            <a:ext cx="7909560" cy="3185160"/>
          </a:xfrm>
        </p:spPr>
        <p:txBody>
          <a:bodyPr>
            <a:noAutofit/>
          </a:bodyPr>
          <a:lstStyle/>
          <a:p>
            <a:pPr algn="ctr"/>
            <a:endParaRPr lang="en-US" sz="2000" cap="none" dirty="0"/>
          </a:p>
          <a:p>
            <a:pPr lvl="0" algn="ctr"/>
            <a:endParaRPr lang="en-US" sz="3500" dirty="0"/>
          </a:p>
          <a:p>
            <a:pPr marL="342900" indent="-342900" algn="l">
              <a:buFont typeface="Arial" panose="020B0604020202020204" pitchFamily="34" charset="0"/>
              <a:buChar char="•"/>
            </a:pPr>
            <a:r>
              <a:rPr lang="en-US" sz="1800" b="0" cap="none" dirty="0"/>
              <a:t>Develop an understanding of the candidates served by your agency partners</a:t>
            </a:r>
          </a:p>
          <a:p>
            <a:pPr algn="l"/>
            <a:endParaRPr lang="en-US" sz="1800" b="0" cap="none" dirty="0"/>
          </a:p>
          <a:p>
            <a:pPr marL="342900" indent="-342900" algn="l">
              <a:buFont typeface="Arial" panose="020B0604020202020204" pitchFamily="34" charset="0"/>
              <a:buChar char="•"/>
            </a:pPr>
            <a:r>
              <a:rPr lang="en-US" sz="1800" b="0" cap="none" dirty="0"/>
              <a:t>Ensure that your contacts at each agency partner are up to date</a:t>
            </a:r>
          </a:p>
          <a:p>
            <a:pPr algn="l"/>
            <a:endParaRPr lang="en-US" sz="1800" b="0" cap="none" dirty="0"/>
          </a:p>
          <a:p>
            <a:pPr marL="342900" indent="-342900" algn="l">
              <a:buFont typeface="Arial" panose="020B0604020202020204" pitchFamily="34" charset="0"/>
              <a:buChar char="•"/>
            </a:pPr>
            <a:r>
              <a:rPr lang="en-US" sz="1800" b="0" cap="none" dirty="0"/>
              <a:t>Meet regularly to build relationships</a:t>
            </a:r>
          </a:p>
          <a:p>
            <a:pPr marL="285750" indent="-285750" algn="l">
              <a:buFont typeface="Arial" panose="020B0604020202020204" pitchFamily="34" charset="0"/>
              <a:buChar char="•"/>
            </a:pPr>
            <a:endParaRPr lang="en-US" sz="2400" b="0" cap="none" dirty="0"/>
          </a:p>
          <a:p>
            <a:pPr marL="285750" indent="-285750" algn="l">
              <a:buFont typeface="Arial" panose="020B0604020202020204" pitchFamily="34" charset="0"/>
              <a:buChar char="•"/>
            </a:pPr>
            <a:endParaRPr lang="en-US" sz="2400" b="0" cap="none" dirty="0"/>
          </a:p>
          <a:p>
            <a:pPr algn="l"/>
            <a:endParaRPr lang="en-US" cap="none" dirty="0"/>
          </a:p>
          <a:p>
            <a:pPr marL="457200" indent="-457200" algn="l">
              <a:buFont typeface="Arial" panose="020B0604020202020204" pitchFamily="34" charset="0"/>
              <a:buChar char="•"/>
            </a:pPr>
            <a:endParaRPr lang="en-US" cap="none" dirty="0"/>
          </a:p>
          <a:p>
            <a:pPr algn="ctr"/>
            <a:endParaRPr lang="en-US" cap="none" dirty="0"/>
          </a:p>
        </p:txBody>
      </p:sp>
      <p:sp>
        <p:nvSpPr>
          <p:cNvPr id="6" name="Text Placeholder 2">
            <a:extLst>
              <a:ext uri="{FF2B5EF4-FFF2-40B4-BE49-F238E27FC236}">
                <a16:creationId xmlns:a16="http://schemas.microsoft.com/office/drawing/2014/main" id="{9320DE81-3924-4483-9AEF-8C01F9743D33}"/>
              </a:ext>
            </a:extLst>
          </p:cNvPr>
          <p:cNvSpPr txBox="1">
            <a:spLocks/>
          </p:cNvSpPr>
          <p:nvPr/>
        </p:nvSpPr>
        <p:spPr>
          <a:xfrm>
            <a:off x="716280" y="289560"/>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Relationship building with agency partners</a:t>
            </a:r>
          </a:p>
        </p:txBody>
      </p:sp>
    </p:spTree>
    <p:extLst>
      <p:ext uri="{BB962C8B-B14F-4D97-AF65-F5344CB8AC3E}">
        <p14:creationId xmlns:p14="http://schemas.microsoft.com/office/powerpoint/2010/main" val="326988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18160" y="1697182"/>
            <a:ext cx="7909560" cy="3185160"/>
          </a:xfrm>
        </p:spPr>
        <p:txBody>
          <a:bodyPr>
            <a:noAutofit/>
          </a:bodyPr>
          <a:lstStyle/>
          <a:p>
            <a:pPr algn="ctr"/>
            <a:endParaRPr lang="en-US" sz="2000" cap="none" dirty="0"/>
          </a:p>
          <a:p>
            <a:pPr lvl="0" algn="ctr"/>
            <a:endParaRPr lang="en-US" sz="3500" dirty="0"/>
          </a:p>
          <a:p>
            <a:pPr marL="457200" lvl="0" indent="-457200" algn="l">
              <a:buFont typeface="Arial" panose="020B0604020202020204" pitchFamily="34" charset="0"/>
              <a:buChar char="•"/>
            </a:pPr>
            <a:r>
              <a:rPr lang="en-US" sz="2400" b="0" cap="none" dirty="0"/>
              <a:t>Staff turnover with agency partners</a:t>
            </a:r>
          </a:p>
          <a:p>
            <a:pPr marL="457200" lvl="0" indent="-457200" algn="l">
              <a:buFont typeface="Arial" panose="020B0604020202020204" pitchFamily="34" charset="0"/>
              <a:buChar char="•"/>
            </a:pPr>
            <a:r>
              <a:rPr lang="en-US" sz="2400" b="0" cap="none" dirty="0"/>
              <a:t>Lack of experience working with job seekers with an intellectual disability or ASD</a:t>
            </a:r>
          </a:p>
          <a:p>
            <a:pPr marL="457200" lvl="0" indent="-457200" algn="l">
              <a:buFont typeface="Arial" panose="020B0604020202020204" pitchFamily="34" charset="0"/>
              <a:buChar char="•"/>
            </a:pPr>
            <a:r>
              <a:rPr lang="en-US" sz="2400" b="0" cap="none" dirty="0"/>
              <a:t>What to do when candidates are not being put forward for RWA job opportunities</a:t>
            </a:r>
          </a:p>
          <a:p>
            <a:pPr marL="457200" lvl="0" indent="-457200" algn="l">
              <a:buFont typeface="Arial" panose="020B0604020202020204" pitchFamily="34" charset="0"/>
              <a:buChar char="•"/>
            </a:pPr>
            <a:r>
              <a:rPr lang="en-US" sz="2400" b="0" cap="none" dirty="0"/>
              <a:t>Working with organizations who support people with ASD but do not offer on-the job supports</a:t>
            </a:r>
          </a:p>
          <a:p>
            <a:pPr lvl="0" algn="l"/>
            <a:endParaRPr lang="en-US" sz="3500" cap="none" dirty="0"/>
          </a:p>
          <a:p>
            <a:pPr algn="l"/>
            <a:endParaRPr lang="en-US" sz="1800" b="0" cap="none" dirty="0"/>
          </a:p>
          <a:p>
            <a:pPr marL="285750" indent="-285750" algn="l">
              <a:buFont typeface="Arial" panose="020B0604020202020204" pitchFamily="34" charset="0"/>
              <a:buChar char="•"/>
            </a:pPr>
            <a:endParaRPr lang="en-US" sz="2400" b="0" cap="none" dirty="0"/>
          </a:p>
          <a:p>
            <a:pPr marL="285750" indent="-285750" algn="l">
              <a:buFont typeface="Arial" panose="020B0604020202020204" pitchFamily="34" charset="0"/>
              <a:buChar char="•"/>
            </a:pPr>
            <a:endParaRPr lang="en-US" sz="2400" b="0" cap="none" dirty="0"/>
          </a:p>
          <a:p>
            <a:pPr algn="l"/>
            <a:endParaRPr lang="en-US" cap="none" dirty="0"/>
          </a:p>
          <a:p>
            <a:pPr marL="457200" indent="-457200" algn="l">
              <a:buFont typeface="Arial" panose="020B0604020202020204" pitchFamily="34" charset="0"/>
              <a:buChar char="•"/>
            </a:pPr>
            <a:endParaRPr lang="en-US" cap="none" dirty="0"/>
          </a:p>
          <a:p>
            <a:pPr algn="ctr"/>
            <a:endParaRPr lang="en-US" cap="none" dirty="0"/>
          </a:p>
        </p:txBody>
      </p:sp>
      <p:sp>
        <p:nvSpPr>
          <p:cNvPr id="6" name="Text Placeholder 2">
            <a:extLst>
              <a:ext uri="{FF2B5EF4-FFF2-40B4-BE49-F238E27FC236}">
                <a16:creationId xmlns:a16="http://schemas.microsoft.com/office/drawing/2014/main" id="{B6CBAA7C-641D-4F75-A5BA-34AFCB03F67B}"/>
              </a:ext>
            </a:extLst>
          </p:cNvPr>
          <p:cNvSpPr txBox="1">
            <a:spLocks/>
          </p:cNvSpPr>
          <p:nvPr/>
        </p:nvSpPr>
        <p:spPr>
          <a:xfrm>
            <a:off x="716280" y="289560"/>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Troubleshooting with agency partners</a:t>
            </a:r>
          </a:p>
        </p:txBody>
      </p:sp>
    </p:spTree>
    <p:extLst>
      <p:ext uri="{BB962C8B-B14F-4D97-AF65-F5344CB8AC3E}">
        <p14:creationId xmlns:p14="http://schemas.microsoft.com/office/powerpoint/2010/main" val="67152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B45BE-D2EF-C843-8553-1BA6A66DF5E3}"/>
              </a:ext>
            </a:extLst>
          </p:cNvPr>
          <p:cNvSpPr>
            <a:spLocks noGrp="1"/>
          </p:cNvSpPr>
          <p:nvPr>
            <p:ph type="body" sz="quarter" idx="10"/>
          </p:nvPr>
        </p:nvSpPr>
        <p:spPr/>
        <p:txBody>
          <a:bodyPr>
            <a:normAutofit lnSpcReduction="10000"/>
          </a:bodyPr>
          <a:lstStyle/>
          <a:p>
            <a:r>
              <a:rPr lang="en-US" dirty="0"/>
              <a:t>Phase 1 highlights</a:t>
            </a:r>
          </a:p>
        </p:txBody>
      </p:sp>
      <p:sp>
        <p:nvSpPr>
          <p:cNvPr id="5" name="Text Placeholder 4">
            <a:extLst>
              <a:ext uri="{FF2B5EF4-FFF2-40B4-BE49-F238E27FC236}">
                <a16:creationId xmlns:a16="http://schemas.microsoft.com/office/drawing/2014/main" id="{95913522-1CFE-C34B-9B35-7AFF39095D5A}"/>
              </a:ext>
            </a:extLst>
          </p:cNvPr>
          <p:cNvSpPr txBox="1">
            <a:spLocks noGrp="1"/>
          </p:cNvSpPr>
          <p:nvPr>
            <p:ph type="body" sz="quarter" idx="11"/>
          </p:nvPr>
        </p:nvSpPr>
        <p:spPr>
          <a:xfrm>
            <a:off x="685800" y="1524000"/>
            <a:ext cx="7934325" cy="6302303"/>
          </a:xfrm>
          <a:prstGeom prst="rect">
            <a:avLst/>
          </a:prstGeom>
          <a:noFill/>
        </p:spPr>
        <p:txBody>
          <a:bodyPr wrap="square" rtlCol="0">
            <a:spAutoFit/>
          </a:bodyPr>
          <a:lstStyle/>
          <a:p>
            <a:pPr marL="342900" indent="-342900" algn="l">
              <a:buFont typeface="Arial" panose="020B0604020202020204" pitchFamily="34" charset="0"/>
              <a:buChar char="•"/>
            </a:pPr>
            <a:r>
              <a:rPr lang="en-US" sz="2000" b="1" dirty="0"/>
              <a:t>Total # of jobs filled by persons with an intellectual disability or ASD (Fall 2014-June 2019): </a:t>
            </a:r>
            <a:r>
              <a:rPr lang="en-US" sz="2000" dirty="0"/>
              <a:t>2405</a:t>
            </a:r>
          </a:p>
          <a:p>
            <a:pPr marL="1085850" lvl="1" indent="-342900" algn="l">
              <a:buFont typeface="Arial" panose="020B0604020202020204" pitchFamily="34" charset="0"/>
              <a:buChar char="•"/>
            </a:pPr>
            <a:r>
              <a:rPr lang="en-US" sz="2000" dirty="0">
                <a:solidFill>
                  <a:schemeClr val="tx1"/>
                </a:solidFill>
              </a:rPr>
              <a:t>1669 Hires &gt;15hrs/week</a:t>
            </a:r>
          </a:p>
          <a:p>
            <a:pPr marL="1085850" lvl="1" indent="-342900" algn="l">
              <a:buFont typeface="Arial" panose="020B0604020202020204" pitchFamily="34" charset="0"/>
              <a:buChar char="•"/>
            </a:pPr>
            <a:r>
              <a:rPr lang="en-US" sz="2000" dirty="0">
                <a:solidFill>
                  <a:schemeClr val="tx1"/>
                </a:solidFill>
              </a:rPr>
              <a:t>146 Post-Secondary Outcomes</a:t>
            </a:r>
          </a:p>
          <a:p>
            <a:pPr marL="1085850" lvl="1" indent="-342900" algn="l">
              <a:buFont typeface="Arial" panose="020B0604020202020204" pitchFamily="34" charset="0"/>
              <a:buChar char="•"/>
            </a:pPr>
            <a:r>
              <a:rPr lang="en-US" sz="2000" dirty="0">
                <a:solidFill>
                  <a:schemeClr val="tx1"/>
                </a:solidFill>
              </a:rPr>
              <a:t>143 Self-Employment Outcomes</a:t>
            </a:r>
          </a:p>
          <a:p>
            <a:pPr marL="1085850" lvl="1" indent="-342900" algn="l">
              <a:buFont typeface="Arial" panose="020B0604020202020204" pitchFamily="34" charset="0"/>
              <a:buChar char="•"/>
            </a:pPr>
            <a:r>
              <a:rPr lang="en-US" sz="2000" dirty="0">
                <a:solidFill>
                  <a:schemeClr val="tx1"/>
                </a:solidFill>
              </a:rPr>
              <a:t>447 hires &lt;15hrs/week)</a:t>
            </a:r>
          </a:p>
          <a:p>
            <a:pPr marL="342900" indent="-342900" algn="l">
              <a:buFont typeface="Arial" panose="020B0604020202020204" pitchFamily="34" charset="0"/>
              <a:buChar char="•"/>
            </a:pPr>
            <a:endParaRPr lang="en-US" sz="2000" b="1" u="sng" dirty="0"/>
          </a:p>
          <a:p>
            <a:pPr marL="342900" indent="-342900" algn="l">
              <a:buFont typeface="Arial" panose="020B0604020202020204" pitchFamily="34" charset="0"/>
              <a:buChar char="•"/>
            </a:pPr>
            <a:r>
              <a:rPr lang="en-US" sz="2000" b="1" dirty="0"/>
              <a:t>7 National Partnerships </a:t>
            </a:r>
            <a:r>
              <a:rPr lang="en-US" sz="2000" dirty="0"/>
              <a:t>with Costco, Value Village, Home Depot, Holloway Holdings, Sodexo, Purolator and PepsiCo </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b="1" dirty="0"/>
              <a:t>Received formal recognition for innovative work in creating inclusive workplaces </a:t>
            </a:r>
            <a:r>
              <a:rPr lang="en-US" sz="2000" dirty="0"/>
              <a:t>through the Zero Project at the United Nations in Vienna (2017)</a:t>
            </a:r>
          </a:p>
          <a:p>
            <a:pPr algn="ctr"/>
            <a:endParaRPr lang="en-US" sz="2000" dirty="0"/>
          </a:p>
          <a:p>
            <a:pPr algn="ctr"/>
            <a:endParaRPr lang="en-US" sz="2000" dirty="0"/>
          </a:p>
          <a:p>
            <a:pPr algn="ctr"/>
            <a:endParaRPr lang="en-US" sz="2400" dirty="0"/>
          </a:p>
        </p:txBody>
      </p:sp>
    </p:spTree>
    <p:extLst>
      <p:ext uri="{BB962C8B-B14F-4D97-AF65-F5344CB8AC3E}">
        <p14:creationId xmlns:p14="http://schemas.microsoft.com/office/powerpoint/2010/main" val="1659786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24724" y="3616916"/>
            <a:ext cx="2507588" cy="2686908"/>
            <a:chOff x="2583180" y="1440180"/>
            <a:chExt cx="1760220" cy="1760220"/>
          </a:xfrm>
          <a:solidFill>
            <a:srgbClr val="139BEC"/>
          </a:solidFill>
        </p:grpSpPr>
        <p:sp>
          <p:nvSpPr>
            <p:cNvPr id="7" name="Shape 6"/>
            <p:cNvSpPr/>
            <p:nvPr/>
          </p:nvSpPr>
          <p:spPr>
            <a:xfrm>
              <a:off x="2583180" y="1440180"/>
              <a:ext cx="1760220" cy="1760220"/>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Shape 4"/>
            <p:cNvSpPr/>
            <p:nvPr/>
          </p:nvSpPr>
          <p:spPr>
            <a:xfrm>
              <a:off x="2937063" y="1852503"/>
              <a:ext cx="1052454" cy="9047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p:txBody>
        </p:sp>
      </p:grpSp>
      <p:grpSp>
        <p:nvGrpSpPr>
          <p:cNvPr id="9" name="Group 8"/>
          <p:cNvGrpSpPr/>
          <p:nvPr/>
        </p:nvGrpSpPr>
        <p:grpSpPr>
          <a:xfrm>
            <a:off x="1424723" y="1096971"/>
            <a:ext cx="2507588" cy="2686908"/>
            <a:chOff x="2583180" y="1440180"/>
            <a:chExt cx="1760220" cy="1760220"/>
          </a:xfrm>
        </p:grpSpPr>
        <p:sp>
          <p:nvSpPr>
            <p:cNvPr id="10" name="Shape 9"/>
            <p:cNvSpPr/>
            <p:nvPr/>
          </p:nvSpPr>
          <p:spPr>
            <a:xfrm>
              <a:off x="2583180" y="1440180"/>
              <a:ext cx="1760220" cy="1760220"/>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Shape 4"/>
            <p:cNvSpPr/>
            <p:nvPr/>
          </p:nvSpPr>
          <p:spPr>
            <a:xfrm>
              <a:off x="2937063" y="1852503"/>
              <a:ext cx="1052454" cy="904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p:txBody>
        </p:sp>
      </p:grpSp>
      <p:grpSp>
        <p:nvGrpSpPr>
          <p:cNvPr id="12" name="Group 11"/>
          <p:cNvGrpSpPr/>
          <p:nvPr/>
        </p:nvGrpSpPr>
        <p:grpSpPr>
          <a:xfrm rot="20493564">
            <a:off x="3839036" y="1073475"/>
            <a:ext cx="2507588" cy="2686908"/>
            <a:chOff x="2583180" y="1440180"/>
            <a:chExt cx="1760220" cy="1760220"/>
          </a:xfrm>
        </p:grpSpPr>
        <p:sp>
          <p:nvSpPr>
            <p:cNvPr id="13" name="Shape 12"/>
            <p:cNvSpPr/>
            <p:nvPr/>
          </p:nvSpPr>
          <p:spPr>
            <a:xfrm>
              <a:off x="2583180" y="1440180"/>
              <a:ext cx="1760220" cy="1760220"/>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Shape 4"/>
            <p:cNvSpPr/>
            <p:nvPr/>
          </p:nvSpPr>
          <p:spPr>
            <a:xfrm>
              <a:off x="2937063" y="1852503"/>
              <a:ext cx="1052454" cy="904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p:txBody>
        </p:sp>
      </p:grpSp>
      <p:grpSp>
        <p:nvGrpSpPr>
          <p:cNvPr id="15" name="Group 14"/>
          <p:cNvGrpSpPr/>
          <p:nvPr/>
        </p:nvGrpSpPr>
        <p:grpSpPr>
          <a:xfrm rot="20493564">
            <a:off x="3889315" y="3614496"/>
            <a:ext cx="2507588" cy="2686908"/>
            <a:chOff x="2583180" y="1440180"/>
            <a:chExt cx="1760220" cy="1760220"/>
          </a:xfrm>
          <a:solidFill>
            <a:srgbClr val="139BEC"/>
          </a:solidFill>
        </p:grpSpPr>
        <p:sp>
          <p:nvSpPr>
            <p:cNvPr id="16" name="Shape 15"/>
            <p:cNvSpPr/>
            <p:nvPr/>
          </p:nvSpPr>
          <p:spPr>
            <a:xfrm>
              <a:off x="2583180" y="1440180"/>
              <a:ext cx="1760220" cy="1760220"/>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Shape 4"/>
            <p:cNvSpPr/>
            <p:nvPr/>
          </p:nvSpPr>
          <p:spPr>
            <a:xfrm>
              <a:off x="2937063" y="1852503"/>
              <a:ext cx="1052454" cy="9047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p:txBody>
        </p:sp>
      </p:grpSp>
      <p:grpSp>
        <p:nvGrpSpPr>
          <p:cNvPr id="18" name="Group 17"/>
          <p:cNvGrpSpPr/>
          <p:nvPr/>
        </p:nvGrpSpPr>
        <p:grpSpPr>
          <a:xfrm>
            <a:off x="6238484" y="1096971"/>
            <a:ext cx="2507588" cy="2686908"/>
            <a:chOff x="2583180" y="1440180"/>
            <a:chExt cx="1760220" cy="1760220"/>
          </a:xfrm>
        </p:grpSpPr>
        <p:sp>
          <p:nvSpPr>
            <p:cNvPr id="19" name="Shape 18"/>
            <p:cNvSpPr/>
            <p:nvPr/>
          </p:nvSpPr>
          <p:spPr>
            <a:xfrm>
              <a:off x="2583180" y="1440180"/>
              <a:ext cx="1760220" cy="1760220"/>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Shape 4"/>
            <p:cNvSpPr/>
            <p:nvPr/>
          </p:nvSpPr>
          <p:spPr>
            <a:xfrm>
              <a:off x="2937063" y="1852503"/>
              <a:ext cx="1052454" cy="904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p:txBody>
        </p:sp>
      </p:grpSp>
      <p:grpSp>
        <p:nvGrpSpPr>
          <p:cNvPr id="21" name="Group 20"/>
          <p:cNvGrpSpPr/>
          <p:nvPr/>
        </p:nvGrpSpPr>
        <p:grpSpPr>
          <a:xfrm>
            <a:off x="6223430" y="3637992"/>
            <a:ext cx="2507588" cy="2686908"/>
            <a:chOff x="2583180" y="1440180"/>
            <a:chExt cx="1760220" cy="1760220"/>
          </a:xfrm>
          <a:solidFill>
            <a:srgbClr val="139BEC"/>
          </a:solidFill>
        </p:grpSpPr>
        <p:sp>
          <p:nvSpPr>
            <p:cNvPr id="22" name="Shape 21"/>
            <p:cNvSpPr/>
            <p:nvPr/>
          </p:nvSpPr>
          <p:spPr>
            <a:xfrm>
              <a:off x="2583180" y="1440180"/>
              <a:ext cx="1760220" cy="1760220"/>
            </a:xfrm>
            <a:prstGeom prst="gear9">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Shape 4"/>
            <p:cNvSpPr/>
            <p:nvPr/>
          </p:nvSpPr>
          <p:spPr>
            <a:xfrm>
              <a:off x="2937063" y="1852503"/>
              <a:ext cx="1052454" cy="9047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p:txBody>
        </p:sp>
      </p:grpSp>
      <p:sp>
        <p:nvSpPr>
          <p:cNvPr id="24" name="TextBox 23"/>
          <p:cNvSpPr txBox="1"/>
          <p:nvPr/>
        </p:nvSpPr>
        <p:spPr>
          <a:xfrm>
            <a:off x="87639" y="1638562"/>
            <a:ext cx="1376270" cy="1077218"/>
          </a:xfrm>
          <a:prstGeom prst="rect">
            <a:avLst/>
          </a:prstGeom>
          <a:noFill/>
        </p:spPr>
        <p:txBody>
          <a:bodyPr wrap="square" rtlCol="0">
            <a:spAutoFit/>
          </a:bodyPr>
          <a:lstStyle/>
          <a:p>
            <a:pPr algn="ctr"/>
            <a:r>
              <a:rPr lang="en-US" sz="1600" b="1" dirty="0"/>
              <a:t>Key Supports delivered by RWA</a:t>
            </a:r>
          </a:p>
        </p:txBody>
      </p:sp>
      <p:sp>
        <p:nvSpPr>
          <p:cNvPr id="25" name="TextBox 24"/>
          <p:cNvSpPr txBox="1"/>
          <p:nvPr/>
        </p:nvSpPr>
        <p:spPr>
          <a:xfrm>
            <a:off x="59490" y="3965783"/>
            <a:ext cx="1480656" cy="1323439"/>
          </a:xfrm>
          <a:prstGeom prst="rect">
            <a:avLst/>
          </a:prstGeom>
          <a:noFill/>
        </p:spPr>
        <p:txBody>
          <a:bodyPr wrap="square" rtlCol="0">
            <a:spAutoFit/>
          </a:bodyPr>
          <a:lstStyle/>
          <a:p>
            <a:pPr algn="ctr"/>
            <a:r>
              <a:rPr lang="en-US" sz="1600" b="1" dirty="0"/>
              <a:t>Key Supports delivered by employment agency partners</a:t>
            </a:r>
          </a:p>
        </p:txBody>
      </p:sp>
      <p:sp>
        <p:nvSpPr>
          <p:cNvPr id="30" name="TextBox 29"/>
          <p:cNvSpPr txBox="1"/>
          <p:nvPr/>
        </p:nvSpPr>
        <p:spPr>
          <a:xfrm>
            <a:off x="1400403" y="50205"/>
            <a:ext cx="2330493" cy="646331"/>
          </a:xfrm>
          <a:prstGeom prst="rect">
            <a:avLst/>
          </a:prstGeom>
          <a:noFill/>
        </p:spPr>
        <p:txBody>
          <a:bodyPr wrap="square" rtlCol="0">
            <a:spAutoFit/>
          </a:bodyPr>
          <a:lstStyle/>
          <a:p>
            <a:pPr algn="ctr"/>
            <a:r>
              <a:rPr lang="en-US" b="1" dirty="0"/>
              <a:t>Recruitment &amp; Selection</a:t>
            </a:r>
          </a:p>
        </p:txBody>
      </p:sp>
      <p:sp>
        <p:nvSpPr>
          <p:cNvPr id="31" name="TextBox 30"/>
          <p:cNvSpPr txBox="1"/>
          <p:nvPr/>
        </p:nvSpPr>
        <p:spPr>
          <a:xfrm>
            <a:off x="3781175" y="40827"/>
            <a:ext cx="2330493" cy="369332"/>
          </a:xfrm>
          <a:prstGeom prst="rect">
            <a:avLst/>
          </a:prstGeom>
          <a:noFill/>
        </p:spPr>
        <p:txBody>
          <a:bodyPr wrap="square" rtlCol="0">
            <a:spAutoFit/>
          </a:bodyPr>
          <a:lstStyle/>
          <a:p>
            <a:pPr algn="ctr"/>
            <a:r>
              <a:rPr lang="en-US" b="1" dirty="0"/>
              <a:t>Onboarding</a:t>
            </a:r>
          </a:p>
        </p:txBody>
      </p:sp>
      <p:sp>
        <p:nvSpPr>
          <p:cNvPr id="32" name="TextBox 31"/>
          <p:cNvSpPr txBox="1"/>
          <p:nvPr/>
        </p:nvSpPr>
        <p:spPr>
          <a:xfrm>
            <a:off x="6400525" y="95434"/>
            <a:ext cx="2330493" cy="369332"/>
          </a:xfrm>
          <a:prstGeom prst="rect">
            <a:avLst/>
          </a:prstGeom>
          <a:noFill/>
        </p:spPr>
        <p:txBody>
          <a:bodyPr wrap="square" rtlCol="0">
            <a:spAutoFit/>
          </a:bodyPr>
          <a:lstStyle/>
          <a:p>
            <a:pPr algn="ctr"/>
            <a:r>
              <a:rPr lang="en-US" b="1" dirty="0"/>
              <a:t>Job Maintenance</a:t>
            </a:r>
          </a:p>
        </p:txBody>
      </p:sp>
      <p:sp>
        <p:nvSpPr>
          <p:cNvPr id="34" name="Circular Arrow 33"/>
          <p:cNvSpPr/>
          <p:nvPr/>
        </p:nvSpPr>
        <p:spPr>
          <a:xfrm rot="14159888">
            <a:off x="1244330" y="1048572"/>
            <a:ext cx="1858798" cy="1624190"/>
          </a:xfrm>
          <a:prstGeom prst="circularArrow">
            <a:avLst>
              <a:gd name="adj1" fmla="val 4687"/>
              <a:gd name="adj2" fmla="val 299029"/>
              <a:gd name="adj3" fmla="val 2486671"/>
              <a:gd name="adj4" fmla="val 18631819"/>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5" name="Circular Arrow 34"/>
          <p:cNvSpPr/>
          <p:nvPr/>
        </p:nvSpPr>
        <p:spPr>
          <a:xfrm rot="14159888">
            <a:off x="3665704" y="954051"/>
            <a:ext cx="1858798" cy="1624190"/>
          </a:xfrm>
          <a:prstGeom prst="circularArrow">
            <a:avLst>
              <a:gd name="adj1" fmla="val 4687"/>
              <a:gd name="adj2" fmla="val 299029"/>
              <a:gd name="adj3" fmla="val 2486671"/>
              <a:gd name="adj4" fmla="val 18631819"/>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7" name="Circular Arrow 36"/>
          <p:cNvSpPr/>
          <p:nvPr/>
        </p:nvSpPr>
        <p:spPr>
          <a:xfrm rot="14159888">
            <a:off x="6198793" y="884923"/>
            <a:ext cx="1858798" cy="1624190"/>
          </a:xfrm>
          <a:prstGeom prst="circularArrow">
            <a:avLst>
              <a:gd name="adj1" fmla="val 4687"/>
              <a:gd name="adj2" fmla="val 299029"/>
              <a:gd name="adj3" fmla="val 2486671"/>
              <a:gd name="adj4" fmla="val 18631819"/>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2" name="Shape 41"/>
          <p:cNvSpPr/>
          <p:nvPr/>
        </p:nvSpPr>
        <p:spPr>
          <a:xfrm rot="16200000">
            <a:off x="1118669" y="4683811"/>
            <a:ext cx="2192750" cy="1807642"/>
          </a:xfrm>
          <a:prstGeom prst="leftCircularArrow">
            <a:avLst>
              <a:gd name="adj1" fmla="val 6452"/>
              <a:gd name="adj2" fmla="val 429999"/>
              <a:gd name="adj3" fmla="val 10489124"/>
              <a:gd name="adj4" fmla="val 14837806"/>
              <a:gd name="adj5" fmla="val 7527"/>
            </a:avLst>
          </a:prstGeom>
          <a:solidFill>
            <a:srgbClr val="139BEC">
              <a:alpha val="51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3" name="Shape 42"/>
          <p:cNvSpPr/>
          <p:nvPr/>
        </p:nvSpPr>
        <p:spPr>
          <a:xfrm rot="16200000">
            <a:off x="3638710" y="4809297"/>
            <a:ext cx="2192750" cy="1807642"/>
          </a:xfrm>
          <a:prstGeom prst="leftCircularArrow">
            <a:avLst>
              <a:gd name="adj1" fmla="val 6452"/>
              <a:gd name="adj2" fmla="val 429999"/>
              <a:gd name="adj3" fmla="val 10489124"/>
              <a:gd name="adj4" fmla="val 14837806"/>
              <a:gd name="adj5" fmla="val 7527"/>
            </a:avLst>
          </a:prstGeom>
          <a:solidFill>
            <a:srgbClr val="139BEC">
              <a:alpha val="51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4" name="Shape 43"/>
          <p:cNvSpPr/>
          <p:nvPr/>
        </p:nvSpPr>
        <p:spPr>
          <a:xfrm rot="16200000">
            <a:off x="6220403" y="4855203"/>
            <a:ext cx="2192750" cy="1807642"/>
          </a:xfrm>
          <a:prstGeom prst="leftCircularArrow">
            <a:avLst>
              <a:gd name="adj1" fmla="val 6452"/>
              <a:gd name="adj2" fmla="val 429999"/>
              <a:gd name="adj3" fmla="val 10489124"/>
              <a:gd name="adj4" fmla="val 14837806"/>
              <a:gd name="adj5" fmla="val 7527"/>
            </a:avLst>
          </a:prstGeom>
          <a:solidFill>
            <a:srgbClr val="139BEC">
              <a:alpha val="51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5" name="TextBox 44"/>
          <p:cNvSpPr txBox="1"/>
          <p:nvPr/>
        </p:nvSpPr>
        <p:spPr>
          <a:xfrm>
            <a:off x="1861712" y="1438616"/>
            <a:ext cx="1794635" cy="2169825"/>
          </a:xfrm>
          <a:prstGeom prst="rect">
            <a:avLst/>
          </a:prstGeom>
          <a:noFill/>
        </p:spPr>
        <p:txBody>
          <a:bodyPr wrap="square" rtlCol="0">
            <a:spAutoFit/>
          </a:bodyPr>
          <a:lstStyle/>
          <a:p>
            <a:pPr lvl="0" algn="ctr"/>
            <a:r>
              <a:rPr lang="en-US" sz="1000" b="1" dirty="0"/>
              <a:t>EXAMPLES</a:t>
            </a:r>
          </a:p>
          <a:p>
            <a:pPr marL="171450" indent="-171450">
              <a:buFont typeface="Arial" panose="020B0604020202020204" pitchFamily="34" charset="0"/>
              <a:buChar char="•"/>
            </a:pPr>
            <a:r>
              <a:rPr lang="en-US" sz="1000" dirty="0"/>
              <a:t>Review of </a:t>
            </a:r>
            <a:r>
              <a:rPr lang="en-US" sz="1000" dirty="0" err="1"/>
              <a:t>labour</a:t>
            </a:r>
            <a:r>
              <a:rPr lang="en-US" sz="1000" dirty="0"/>
              <a:t> needs</a:t>
            </a:r>
          </a:p>
          <a:p>
            <a:pPr marL="171450" lvl="0" indent="-171450">
              <a:buFont typeface="Arial" panose="020B0604020202020204" pitchFamily="34" charset="0"/>
              <a:buChar char="•"/>
            </a:pPr>
            <a:r>
              <a:rPr lang="en-US" sz="1000" dirty="0"/>
              <a:t>Coordinated access to a broad talent pool</a:t>
            </a:r>
          </a:p>
          <a:p>
            <a:pPr marL="171450" lvl="0" indent="-171450">
              <a:buFont typeface="Arial" panose="020B0604020202020204" pitchFamily="34" charset="0"/>
              <a:buChar char="•"/>
            </a:pPr>
            <a:r>
              <a:rPr lang="en-US" sz="1000" dirty="0"/>
              <a:t>Support in the implementation of inclusive selection strategies</a:t>
            </a:r>
          </a:p>
          <a:p>
            <a:pPr marL="171450" lvl="0" indent="-171450">
              <a:buFont typeface="Arial" panose="020B0604020202020204" pitchFamily="34" charset="0"/>
              <a:buChar char="•"/>
            </a:pPr>
            <a:r>
              <a:rPr lang="en-US" sz="1000" dirty="0"/>
              <a:t>Consult in the development of a strategic plan for awareness training</a:t>
            </a:r>
          </a:p>
        </p:txBody>
      </p:sp>
      <p:sp>
        <p:nvSpPr>
          <p:cNvPr id="46" name="TextBox 45"/>
          <p:cNvSpPr txBox="1"/>
          <p:nvPr/>
        </p:nvSpPr>
        <p:spPr>
          <a:xfrm>
            <a:off x="4120381" y="1568974"/>
            <a:ext cx="1863745" cy="1323439"/>
          </a:xfrm>
          <a:prstGeom prst="rect">
            <a:avLst/>
          </a:prstGeom>
          <a:noFill/>
        </p:spPr>
        <p:txBody>
          <a:bodyPr wrap="square" rtlCol="0">
            <a:spAutoFit/>
          </a:bodyPr>
          <a:lstStyle/>
          <a:p>
            <a:pPr lvl="0" algn="ctr"/>
            <a:r>
              <a:rPr lang="en-US" sz="1000" b="1" dirty="0"/>
              <a:t>EXAMPLES</a:t>
            </a:r>
          </a:p>
          <a:p>
            <a:pPr marL="285750" indent="-285750">
              <a:buFont typeface="Arial" panose="020B0604020202020204" pitchFamily="34" charset="0"/>
              <a:buChar char="•"/>
            </a:pPr>
            <a:r>
              <a:rPr lang="en-US" sz="1000" dirty="0"/>
              <a:t> Delivery/coordination of ongoing awareness training, customized to distinct organizational groups</a:t>
            </a:r>
          </a:p>
          <a:p>
            <a:endParaRPr lang="en-US" sz="1000" dirty="0"/>
          </a:p>
          <a:p>
            <a:pPr marL="285750" indent="-285750">
              <a:buFont typeface="Arial" panose="020B0604020202020204" pitchFamily="34" charset="0"/>
              <a:buChar char="•"/>
            </a:pPr>
            <a:endParaRPr lang="en-US" sz="1000" dirty="0"/>
          </a:p>
        </p:txBody>
      </p:sp>
      <p:sp>
        <p:nvSpPr>
          <p:cNvPr id="49" name="TextBox 48"/>
          <p:cNvSpPr txBox="1"/>
          <p:nvPr/>
        </p:nvSpPr>
        <p:spPr>
          <a:xfrm>
            <a:off x="4174683" y="4088002"/>
            <a:ext cx="1794635" cy="1954381"/>
          </a:xfrm>
          <a:prstGeom prst="rect">
            <a:avLst/>
          </a:prstGeom>
          <a:noFill/>
        </p:spPr>
        <p:txBody>
          <a:bodyPr wrap="square" rtlCol="0">
            <a:spAutoFit/>
          </a:bodyPr>
          <a:lstStyle/>
          <a:p>
            <a:pPr lvl="0" algn="ctr"/>
            <a:r>
              <a:rPr lang="en-US" sz="1000" b="1" dirty="0"/>
              <a:t>EXAMPLES</a:t>
            </a:r>
          </a:p>
          <a:p>
            <a:pPr marL="171450" lvl="0" indent="-171450" algn="ctr">
              <a:buFont typeface="Arial" panose="020B0604020202020204" pitchFamily="34" charset="0"/>
              <a:buChar char="•"/>
            </a:pPr>
            <a:r>
              <a:rPr lang="en-US" sz="1000" dirty="0"/>
              <a:t>Identification and implementation of needed accommodations (job coaching, adaptive technology, visual aids). </a:t>
            </a:r>
          </a:p>
          <a:p>
            <a:pPr marL="171450" lvl="0" indent="-171450" algn="ctr">
              <a:buFont typeface="Arial" panose="020B0604020202020204" pitchFamily="34" charset="0"/>
              <a:buChar char="•"/>
            </a:pPr>
            <a:r>
              <a:rPr lang="en-US" sz="1000" dirty="0"/>
              <a:t>Identification of a transition plan for fading supports over time</a:t>
            </a:r>
          </a:p>
        </p:txBody>
      </p:sp>
      <p:sp>
        <p:nvSpPr>
          <p:cNvPr id="50" name="TextBox 49"/>
          <p:cNvSpPr txBox="1"/>
          <p:nvPr/>
        </p:nvSpPr>
        <p:spPr>
          <a:xfrm>
            <a:off x="6572568" y="4149108"/>
            <a:ext cx="1794635" cy="1338828"/>
          </a:xfrm>
          <a:prstGeom prst="rect">
            <a:avLst/>
          </a:prstGeom>
          <a:noFill/>
        </p:spPr>
        <p:txBody>
          <a:bodyPr wrap="square" rtlCol="0">
            <a:spAutoFit/>
          </a:bodyPr>
          <a:lstStyle/>
          <a:p>
            <a:pPr lvl="0" algn="ctr"/>
            <a:r>
              <a:rPr lang="en-US" sz="1000" b="1" dirty="0"/>
              <a:t>EXAMPLES</a:t>
            </a:r>
          </a:p>
          <a:p>
            <a:pPr marL="171450" lvl="0" indent="-171450" algn="ctr">
              <a:buFont typeface="Arial" panose="020B0604020202020204" pitchFamily="34" charset="0"/>
              <a:buChar char="•"/>
            </a:pPr>
            <a:r>
              <a:rPr lang="en-US" sz="1000" dirty="0"/>
              <a:t>Provision of ongoing supports to the employee (e.g. job coach)</a:t>
            </a:r>
          </a:p>
          <a:p>
            <a:pPr marL="171450" lvl="0" indent="-171450" algn="ctr">
              <a:buFont typeface="Arial" panose="020B0604020202020204" pitchFamily="34" charset="0"/>
              <a:buChar char="•"/>
            </a:pPr>
            <a:r>
              <a:rPr lang="en-US" sz="1000" dirty="0"/>
              <a:t>Implementation of transition plan to fade supports </a:t>
            </a:r>
          </a:p>
        </p:txBody>
      </p:sp>
      <p:sp>
        <p:nvSpPr>
          <p:cNvPr id="48" name="TextBox 47"/>
          <p:cNvSpPr txBox="1"/>
          <p:nvPr/>
        </p:nvSpPr>
        <p:spPr>
          <a:xfrm>
            <a:off x="1729672" y="4142342"/>
            <a:ext cx="1906147" cy="1785104"/>
          </a:xfrm>
          <a:prstGeom prst="rect">
            <a:avLst/>
          </a:prstGeom>
          <a:noFill/>
        </p:spPr>
        <p:txBody>
          <a:bodyPr wrap="square" rtlCol="0">
            <a:spAutoFit/>
          </a:bodyPr>
          <a:lstStyle/>
          <a:p>
            <a:pPr lvl="0" algn="ctr"/>
            <a:r>
              <a:rPr lang="en-US" sz="1000" b="1" dirty="0"/>
              <a:t>EXAMPLES</a:t>
            </a:r>
          </a:p>
          <a:p>
            <a:pPr marL="171450" lvl="0" indent="-171450" algn="ctr">
              <a:buFont typeface="Arial" panose="020B0604020202020204" pitchFamily="34" charset="0"/>
              <a:buChar char="•"/>
            </a:pPr>
            <a:r>
              <a:rPr lang="en-US" sz="1000" dirty="0"/>
              <a:t>Candidate assessments</a:t>
            </a:r>
          </a:p>
          <a:p>
            <a:pPr marL="171450" lvl="0" indent="-171450" algn="ctr">
              <a:buFont typeface="Arial" panose="020B0604020202020204" pitchFamily="34" charset="0"/>
              <a:buChar char="•"/>
            </a:pPr>
            <a:r>
              <a:rPr lang="en-US" sz="1000" dirty="0"/>
              <a:t>Assessment of potential fit between the candidate and the employment opportunity</a:t>
            </a:r>
          </a:p>
          <a:p>
            <a:pPr marL="171450" lvl="0" indent="-171450" algn="ctr">
              <a:buFont typeface="Arial" panose="020B0604020202020204" pitchFamily="34" charset="0"/>
              <a:buChar char="•"/>
            </a:pPr>
            <a:r>
              <a:rPr lang="en-US" sz="1000" dirty="0"/>
              <a:t>Pre-employment training, if needed</a:t>
            </a:r>
          </a:p>
          <a:p>
            <a:pPr marL="171450" indent="-171450" algn="ctr">
              <a:buFont typeface="Arial" panose="020B0604020202020204" pitchFamily="34" charset="0"/>
              <a:buChar char="•"/>
            </a:pPr>
            <a:r>
              <a:rPr lang="en-US" sz="1000" dirty="0"/>
              <a:t>Individualized supports during the interview process</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211" y="6614031"/>
            <a:ext cx="2144489" cy="195461"/>
          </a:xfrm>
          <a:prstGeom prst="rect">
            <a:avLst/>
          </a:prstGeom>
        </p:spPr>
      </p:pic>
      <p:sp>
        <p:nvSpPr>
          <p:cNvPr id="38" name="TextBox 37">
            <a:extLst>
              <a:ext uri="{FF2B5EF4-FFF2-40B4-BE49-F238E27FC236}">
                <a16:creationId xmlns:a16="http://schemas.microsoft.com/office/drawing/2014/main" id="{148CD77A-4B98-4D25-8580-B88492DDB9FD}"/>
              </a:ext>
            </a:extLst>
          </p:cNvPr>
          <p:cNvSpPr txBox="1"/>
          <p:nvPr/>
        </p:nvSpPr>
        <p:spPr>
          <a:xfrm>
            <a:off x="6584753" y="1553585"/>
            <a:ext cx="1863745" cy="1477328"/>
          </a:xfrm>
          <a:prstGeom prst="rect">
            <a:avLst/>
          </a:prstGeom>
          <a:noFill/>
        </p:spPr>
        <p:txBody>
          <a:bodyPr wrap="square" rtlCol="0">
            <a:spAutoFit/>
          </a:bodyPr>
          <a:lstStyle/>
          <a:p>
            <a:pPr lvl="0" algn="ctr"/>
            <a:r>
              <a:rPr lang="en-US" sz="1000" b="1" dirty="0"/>
              <a:t>EXAMPLES</a:t>
            </a:r>
          </a:p>
          <a:p>
            <a:pPr marL="285750" indent="-285750">
              <a:buFont typeface="Arial" panose="020B0604020202020204" pitchFamily="34" charset="0"/>
              <a:buChar char="•"/>
            </a:pPr>
            <a:r>
              <a:rPr lang="en-US" sz="1000" dirty="0"/>
              <a:t>Ongoing consultative support in the development and implementation of inclusive sourcing, and selection strategies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endParaRPr lang="en-US" sz="1000" dirty="0"/>
          </a:p>
        </p:txBody>
      </p:sp>
    </p:spTree>
    <p:extLst>
      <p:ext uri="{BB962C8B-B14F-4D97-AF65-F5344CB8AC3E}">
        <p14:creationId xmlns:p14="http://schemas.microsoft.com/office/powerpoint/2010/main" val="1126958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868FC3-4BDB-C549-956B-23EAEC4E684C}"/>
              </a:ext>
            </a:extLst>
          </p:cNvPr>
          <p:cNvSpPr>
            <a:spLocks noGrp="1"/>
          </p:cNvSpPr>
          <p:nvPr>
            <p:ph type="body" sz="quarter" idx="13"/>
          </p:nvPr>
        </p:nvSpPr>
        <p:spPr>
          <a:xfrm>
            <a:off x="658906" y="2344271"/>
            <a:ext cx="4572000" cy="609600"/>
          </a:xfrm>
        </p:spPr>
        <p:txBody>
          <a:bodyPr/>
          <a:lstStyle/>
          <a:p>
            <a:pPr algn="ctr"/>
            <a:r>
              <a:rPr lang="en-US" dirty="0"/>
              <a:t>Direct participant supports: what are they?!?!</a:t>
            </a:r>
          </a:p>
        </p:txBody>
      </p:sp>
      <p:pic>
        <p:nvPicPr>
          <p:cNvPr id="5" name="Picture Placeholder 4">
            <a:extLst>
              <a:ext uri="{FF2B5EF4-FFF2-40B4-BE49-F238E27FC236}">
                <a16:creationId xmlns:a16="http://schemas.microsoft.com/office/drawing/2014/main" id="{4535D2B1-8102-6F4F-94B7-F0812EDC70B6}"/>
              </a:ext>
            </a:extLst>
          </p:cNvPr>
          <p:cNvPicPr>
            <a:picLocks noGrp="1" noChangeAspect="1"/>
          </p:cNvPicPr>
          <p:nvPr>
            <p:ph type="pic" sz="quarter" idx="12"/>
          </p:nvPr>
        </p:nvPicPr>
        <p:blipFill>
          <a:blip r:embed="rId3"/>
          <a:srcRect l="31437" r="31437"/>
          <a:stretch>
            <a:fillRect/>
          </a:stretch>
        </p:blipFill>
        <p:spPr>
          <a:xfrm>
            <a:off x="5513294" y="1080655"/>
            <a:ext cx="2971800" cy="4495800"/>
          </a:xfrm>
          <a:prstGeom prst="rect">
            <a:avLst/>
          </a:prstGeom>
        </p:spPr>
      </p:pic>
    </p:spTree>
    <p:extLst>
      <p:ext uri="{BB962C8B-B14F-4D97-AF65-F5344CB8AC3E}">
        <p14:creationId xmlns:p14="http://schemas.microsoft.com/office/powerpoint/2010/main" val="32592858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16281" y="1657354"/>
            <a:ext cx="7909560" cy="5124450"/>
          </a:xfrm>
        </p:spPr>
        <p:txBody>
          <a:bodyPr>
            <a:noAutofit/>
          </a:bodyPr>
          <a:lstStyle/>
          <a:p>
            <a:pPr algn="ctr"/>
            <a:endParaRPr lang="en-US" sz="2000" cap="none" dirty="0"/>
          </a:p>
          <a:p>
            <a:pPr lvl="0" algn="ctr"/>
            <a:endParaRPr lang="en-US" sz="1400" dirty="0"/>
          </a:p>
          <a:p>
            <a:pPr marL="742950" indent="-742950">
              <a:buFont typeface="Arial"/>
              <a:buChar char="•"/>
            </a:pPr>
            <a:r>
              <a:rPr lang="en-US" sz="2000" b="0" cap="none" dirty="0"/>
              <a:t>A candidate is hired</a:t>
            </a:r>
          </a:p>
          <a:p>
            <a:pPr marL="742950" indent="-742950"/>
            <a:endParaRPr lang="en-US" sz="2000" b="0" cap="none" dirty="0"/>
          </a:p>
          <a:p>
            <a:pPr marL="742950" indent="-742950">
              <a:buFont typeface="Arial"/>
              <a:buChar char="•"/>
            </a:pPr>
            <a:r>
              <a:rPr lang="en-US" sz="2000" b="0" cap="none" dirty="0"/>
              <a:t>The employment agency partner who supports the individual hired discusses and identifies support needs (in conversation with the employer)</a:t>
            </a:r>
          </a:p>
          <a:p>
            <a:pPr marL="742950" indent="-742950"/>
            <a:endParaRPr lang="en-US" sz="2000" b="0" cap="none" dirty="0"/>
          </a:p>
          <a:p>
            <a:pPr marL="742950" indent="-742950">
              <a:buFont typeface="Arial"/>
              <a:buChar char="•"/>
            </a:pPr>
            <a:r>
              <a:rPr lang="en-US" sz="2000" b="0" cap="none" dirty="0"/>
              <a:t>Where needed supports extend beyond the resources/parameters of the agency partner, a request for funding (Direct Participant Support form) to purchase the needed supports is made by the agency to the LMF</a:t>
            </a:r>
          </a:p>
          <a:p>
            <a:pPr marL="742950" indent="-742950"/>
            <a:endParaRPr lang="en-US" sz="2000" b="0" cap="none" dirty="0"/>
          </a:p>
          <a:p>
            <a:pPr marL="742950" indent="-742950">
              <a:buFont typeface="Arial"/>
              <a:buChar char="•"/>
            </a:pPr>
            <a:r>
              <a:rPr lang="en-US" sz="2000" b="0" cap="none" dirty="0"/>
              <a:t>LMF reviews and processes this funding request through the local ACL/CASDA implementation partner (accounting)</a:t>
            </a:r>
          </a:p>
          <a:p>
            <a:pPr marL="285750" indent="-285750" algn="l">
              <a:buFont typeface="Arial" panose="020B0604020202020204" pitchFamily="34" charset="0"/>
              <a:buChar char="•"/>
            </a:pPr>
            <a:endParaRPr lang="en-US" sz="1800" b="0" cap="none" dirty="0"/>
          </a:p>
          <a:p>
            <a:pPr marL="285750" indent="-285750" algn="l">
              <a:buFont typeface="Arial" panose="020B0604020202020204" pitchFamily="34" charset="0"/>
              <a:buChar char="•"/>
            </a:pPr>
            <a:endParaRPr lang="en-US" sz="1800" b="0" cap="none" dirty="0"/>
          </a:p>
          <a:p>
            <a:pPr algn="l"/>
            <a:endParaRPr lang="en-US" sz="1800" cap="none" dirty="0"/>
          </a:p>
          <a:p>
            <a:pPr marL="457200" indent="-457200" algn="l">
              <a:buFont typeface="Arial" panose="020B0604020202020204" pitchFamily="34" charset="0"/>
              <a:buChar char="•"/>
            </a:pPr>
            <a:endParaRPr lang="en-US" cap="none" dirty="0"/>
          </a:p>
          <a:p>
            <a:pPr algn="ctr"/>
            <a:endParaRPr lang="en-US" cap="none" dirty="0"/>
          </a:p>
        </p:txBody>
      </p:sp>
      <p:sp>
        <p:nvSpPr>
          <p:cNvPr id="6" name="Text Placeholder 2">
            <a:extLst>
              <a:ext uri="{FF2B5EF4-FFF2-40B4-BE49-F238E27FC236}">
                <a16:creationId xmlns:a16="http://schemas.microsoft.com/office/drawing/2014/main" id="{2DDD5065-2CBE-4062-AC8D-53C047D32695}"/>
              </a:ext>
            </a:extLst>
          </p:cNvPr>
          <p:cNvSpPr txBox="1">
            <a:spLocks/>
          </p:cNvSpPr>
          <p:nvPr/>
        </p:nvSpPr>
        <p:spPr>
          <a:xfrm>
            <a:off x="792480" y="289560"/>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Direct Participant Supports</a:t>
            </a:r>
          </a:p>
        </p:txBody>
      </p:sp>
    </p:spTree>
    <p:extLst>
      <p:ext uri="{BB962C8B-B14F-4D97-AF65-F5344CB8AC3E}">
        <p14:creationId xmlns:p14="http://schemas.microsoft.com/office/powerpoint/2010/main" val="2741587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DDD5065-2CBE-4062-AC8D-53C047D32695}"/>
              </a:ext>
            </a:extLst>
          </p:cNvPr>
          <p:cNvSpPr txBox="1">
            <a:spLocks/>
          </p:cNvSpPr>
          <p:nvPr/>
        </p:nvSpPr>
        <p:spPr>
          <a:xfrm>
            <a:off x="792480" y="192576"/>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Direct Participant Supports: Examples</a:t>
            </a:r>
          </a:p>
          <a:p>
            <a:pPr lvl="0" algn="ctr"/>
            <a:endParaRPr lang="en-US" sz="4800" dirty="0"/>
          </a:p>
        </p:txBody>
      </p:sp>
      <p:graphicFrame>
        <p:nvGraphicFramePr>
          <p:cNvPr id="5" name="Table 4">
            <a:extLst>
              <a:ext uri="{FF2B5EF4-FFF2-40B4-BE49-F238E27FC236}">
                <a16:creationId xmlns:a16="http://schemas.microsoft.com/office/drawing/2014/main" id="{58D033CB-F8A9-C240-B0A4-FCDFA3FE6637}"/>
              </a:ext>
            </a:extLst>
          </p:cNvPr>
          <p:cNvGraphicFramePr>
            <a:graphicFrameLocks noGrp="1"/>
          </p:cNvGraphicFramePr>
          <p:nvPr/>
        </p:nvGraphicFramePr>
        <p:xfrm>
          <a:off x="2424545" y="2197277"/>
          <a:ext cx="3948546" cy="4097244"/>
        </p:xfrm>
        <a:graphic>
          <a:graphicData uri="http://schemas.openxmlformats.org/drawingml/2006/table">
            <a:tbl>
              <a:tblPr firstRow="1" firstCol="1">
                <a:tableStyleId>{5C22544A-7EE6-4342-B048-85BDC9FD1C3A}</a:tableStyleId>
              </a:tblPr>
              <a:tblGrid>
                <a:gridCol w="3948546">
                  <a:extLst>
                    <a:ext uri="{9D8B030D-6E8A-4147-A177-3AD203B41FA5}">
                      <a16:colId xmlns:a16="http://schemas.microsoft.com/office/drawing/2014/main" val="1244620390"/>
                    </a:ext>
                  </a:extLst>
                </a:gridCol>
              </a:tblGrid>
              <a:tr h="457805">
                <a:tc>
                  <a:txBody>
                    <a:bodyPr/>
                    <a:lstStyle/>
                    <a:p>
                      <a:pPr algn="ctr">
                        <a:lnSpc>
                          <a:spcPct val="107000"/>
                        </a:lnSpc>
                        <a:spcAft>
                          <a:spcPts val="0"/>
                        </a:spcAft>
                      </a:pPr>
                      <a:r>
                        <a:rPr lang="en-US" sz="2000" dirty="0">
                          <a:effectLst/>
                        </a:rPr>
                        <a:t>On-the job supports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8579434"/>
                  </a:ext>
                </a:extLst>
              </a:tr>
              <a:tr h="3039136">
                <a:tc>
                  <a:txBody>
                    <a:bodyPr/>
                    <a:lstStyle/>
                    <a:p>
                      <a:pPr marL="342900" lvl="0" indent="-342900">
                        <a:lnSpc>
                          <a:spcPct val="107000"/>
                        </a:lnSpc>
                        <a:spcAft>
                          <a:spcPts val="0"/>
                        </a:spcAft>
                        <a:buFont typeface="Symbol" pitchFamily="2" charset="2"/>
                        <a:buChar char=""/>
                      </a:pPr>
                      <a:r>
                        <a:rPr lang="en-US" sz="1600" b="0" dirty="0">
                          <a:effectLst/>
                        </a:rPr>
                        <a:t>Job coach</a:t>
                      </a:r>
                      <a:endParaRPr lang="en-CA" sz="1600" b="0" dirty="0">
                        <a:effectLst/>
                      </a:endParaRPr>
                    </a:p>
                    <a:p>
                      <a:pPr marL="342900" lvl="0" indent="-342900">
                        <a:lnSpc>
                          <a:spcPct val="107000"/>
                        </a:lnSpc>
                        <a:spcAft>
                          <a:spcPts val="0"/>
                        </a:spcAft>
                        <a:buFont typeface="Symbol" pitchFamily="2" charset="2"/>
                        <a:buChar char=""/>
                      </a:pPr>
                      <a:r>
                        <a:rPr lang="en-US" sz="1600" b="0" dirty="0">
                          <a:effectLst/>
                        </a:rPr>
                        <a:t>Life coach (organization, time management, self-advocacy)</a:t>
                      </a:r>
                      <a:endParaRPr lang="en-CA" sz="1600" b="0" dirty="0">
                        <a:effectLst/>
                      </a:endParaRPr>
                    </a:p>
                    <a:p>
                      <a:pPr marL="342900" lvl="0" indent="-342900">
                        <a:lnSpc>
                          <a:spcPct val="107000"/>
                        </a:lnSpc>
                        <a:spcAft>
                          <a:spcPts val="0"/>
                        </a:spcAft>
                        <a:buFont typeface="Symbol" pitchFamily="2" charset="2"/>
                        <a:buChar char=""/>
                      </a:pPr>
                      <a:r>
                        <a:rPr lang="en-US" sz="1600" b="0" dirty="0">
                          <a:effectLst/>
                        </a:rPr>
                        <a:t>Workplace or workstation modifications/alterations</a:t>
                      </a:r>
                      <a:endParaRPr lang="en-CA" sz="1600" b="0" dirty="0">
                        <a:effectLst/>
                      </a:endParaRPr>
                    </a:p>
                    <a:p>
                      <a:pPr marL="342900" lvl="0" indent="-342900">
                        <a:lnSpc>
                          <a:spcPct val="107000"/>
                        </a:lnSpc>
                        <a:spcAft>
                          <a:spcPts val="0"/>
                        </a:spcAft>
                        <a:buFont typeface="Symbol" pitchFamily="2" charset="2"/>
                        <a:buChar char=""/>
                      </a:pPr>
                      <a:r>
                        <a:rPr lang="en-US" sz="1600" b="0" dirty="0">
                          <a:effectLst/>
                        </a:rPr>
                        <a:t>Educational books, manuals, reference guides</a:t>
                      </a:r>
                      <a:endParaRPr lang="en-CA" sz="1600" b="0" dirty="0">
                        <a:effectLst/>
                      </a:endParaRPr>
                    </a:p>
                    <a:p>
                      <a:pPr marL="342900" lvl="0" indent="-342900">
                        <a:lnSpc>
                          <a:spcPct val="107000"/>
                        </a:lnSpc>
                        <a:spcAft>
                          <a:spcPts val="0"/>
                        </a:spcAft>
                        <a:buFont typeface="Symbol" pitchFamily="2" charset="2"/>
                        <a:buChar char=""/>
                      </a:pPr>
                      <a:r>
                        <a:rPr lang="en-US" sz="1600" b="0" dirty="0">
                          <a:effectLst/>
                        </a:rPr>
                        <a:t>Adaptive technology, tools and equipment </a:t>
                      </a:r>
                      <a:endParaRPr lang="en-CA" sz="1600" b="0" dirty="0">
                        <a:effectLst/>
                      </a:endParaRPr>
                    </a:p>
                    <a:p>
                      <a:pPr marL="342900" lvl="0" indent="-342900">
                        <a:lnSpc>
                          <a:spcPct val="107000"/>
                        </a:lnSpc>
                        <a:spcAft>
                          <a:spcPts val="0"/>
                        </a:spcAft>
                        <a:buFont typeface="Symbol" pitchFamily="2" charset="2"/>
                        <a:buChar char=""/>
                      </a:pPr>
                      <a:r>
                        <a:rPr lang="en-US" sz="1600" b="0" dirty="0">
                          <a:effectLst/>
                        </a:rPr>
                        <a:t>Work-related transportation (up to a maximum of three months)</a:t>
                      </a:r>
                      <a:endParaRPr lang="en-CA" sz="1600" b="0" dirty="0">
                        <a:effectLst/>
                      </a:endParaRPr>
                    </a:p>
                    <a:p>
                      <a:pPr marL="342900" lvl="0" indent="-342900">
                        <a:lnSpc>
                          <a:spcPct val="107000"/>
                        </a:lnSpc>
                        <a:spcAft>
                          <a:spcPts val="0"/>
                        </a:spcAft>
                        <a:buFont typeface="Symbol" pitchFamily="2" charset="2"/>
                        <a:buChar char=""/>
                      </a:pPr>
                      <a:r>
                        <a:rPr lang="en-US" sz="1600" b="0" dirty="0">
                          <a:effectLst/>
                        </a:rPr>
                        <a:t>Additional requirements for the workplace (e.g. first aid, equipment)</a:t>
                      </a:r>
                      <a:endParaRPr lang="en-CA"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2877452"/>
                  </a:ext>
                </a:extLst>
              </a:tr>
            </a:tbl>
          </a:graphicData>
        </a:graphic>
      </p:graphicFrame>
    </p:spTree>
    <p:extLst>
      <p:ext uri="{BB962C8B-B14F-4D97-AF65-F5344CB8AC3E}">
        <p14:creationId xmlns:p14="http://schemas.microsoft.com/office/powerpoint/2010/main" val="1311641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96190" y="1525153"/>
            <a:ext cx="7431810" cy="4718629"/>
          </a:xfrm>
        </p:spPr>
        <p:txBody>
          <a:bodyPr>
            <a:normAutofit/>
          </a:bodyPr>
          <a:lstStyle/>
          <a:p>
            <a:pPr marL="742950" indent="-742950"/>
            <a:endParaRPr lang="en-US" sz="2000">
              <a:solidFill>
                <a:srgbClr val="000000"/>
              </a:solidFill>
              <a:latin typeface="+mn-lt"/>
            </a:endParaRPr>
          </a:p>
          <a:p>
            <a:pPr marL="342900" indent="-342900">
              <a:buFont typeface="+mj-lt"/>
              <a:buAutoNum type="arabicPeriod"/>
            </a:pPr>
            <a:endParaRPr lang="en-US" sz="3600"/>
          </a:p>
        </p:txBody>
      </p:sp>
      <p:sp>
        <p:nvSpPr>
          <p:cNvPr id="2" name="Text Placeholder 1"/>
          <p:cNvSpPr>
            <a:spLocks noGrp="1"/>
          </p:cNvSpPr>
          <p:nvPr>
            <p:ph type="body" sz="quarter" idx="10"/>
          </p:nvPr>
        </p:nvSpPr>
        <p:spPr/>
        <p:txBody>
          <a:bodyPr>
            <a:normAutofit lnSpcReduction="10000"/>
          </a:bodyPr>
          <a:lstStyle/>
          <a:p>
            <a:endParaRPr lang="en-US"/>
          </a:p>
        </p:txBody>
      </p:sp>
      <p:sp>
        <p:nvSpPr>
          <p:cNvPr id="7" name="Text Placeholder 3"/>
          <p:cNvSpPr txBox="1">
            <a:spLocks/>
          </p:cNvSpPr>
          <p:nvPr/>
        </p:nvSpPr>
        <p:spPr>
          <a:xfrm>
            <a:off x="152400" y="196054"/>
            <a:ext cx="8839200" cy="861291"/>
          </a:xfrm>
          <a:prstGeom prst="rect">
            <a:avLst/>
          </a:prstGeom>
          <a:solidFill>
            <a:srgbClr val="FFF200"/>
          </a:solidFill>
        </p:spPr>
        <p:txBody>
          <a:bodyPr vert="horz" lIns="91440" tIns="45720" rIns="91440" bIns="45720" rtlCol="0" anchor="t">
            <a:normAutofit fontScale="77500" lnSpcReduction="20000"/>
          </a:bodyPr>
          <a:lstStyle>
            <a:lvl1pPr marL="0" indent="0" algn="ctr" eaLnBrk="1" hangingPunct="1">
              <a:buFont typeface="Arial"/>
              <a:buNone/>
              <a:defRPr sz="4000" b="1" i="0" cap="all" baseline="0">
                <a:solidFill>
                  <a:srgbClr val="000000"/>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914400"/>
            <a:r>
              <a:rPr lang="en-US" kern="0"/>
              <a:t>Supporting persons pursuing self-employment </a:t>
            </a:r>
          </a:p>
        </p:txBody>
      </p:sp>
      <p:sp>
        <p:nvSpPr>
          <p:cNvPr id="3" name="TextBox 2"/>
          <p:cNvSpPr txBox="1"/>
          <p:nvPr/>
        </p:nvSpPr>
        <p:spPr>
          <a:xfrm>
            <a:off x="164227" y="4264756"/>
            <a:ext cx="4441930" cy="1754326"/>
          </a:xfrm>
          <a:prstGeom prst="rect">
            <a:avLst/>
          </a:prstGeom>
          <a:noFill/>
        </p:spPr>
        <p:txBody>
          <a:bodyPr wrap="square" rtlCol="0" anchor="t">
            <a:spAutoFit/>
          </a:bodyPr>
          <a:lstStyle/>
          <a:p>
            <a:pPr fontAlgn="base"/>
            <a:r>
              <a:rPr lang="en-CA"/>
              <a:t>As related to self-employment, supports for start-up, marketing, and on-the-job supports may be approved; based on agency determination of business feasibility and provision of a business plan. </a:t>
            </a:r>
          </a:p>
        </p:txBody>
      </p:sp>
      <p:pic>
        <p:nvPicPr>
          <p:cNvPr id="6" name="Picture 7" descr="A picture containing object&#10;&#10;Description generated with high confidence">
            <a:extLst>
              <a:ext uri="{FF2B5EF4-FFF2-40B4-BE49-F238E27FC236}">
                <a16:creationId xmlns:a16="http://schemas.microsoft.com/office/drawing/2014/main" id="{C23F0022-1DED-4B6F-9308-CD8A1A8085BC}"/>
              </a:ext>
            </a:extLst>
          </p:cNvPr>
          <p:cNvPicPr>
            <a:picLocks noChangeAspect="1"/>
          </p:cNvPicPr>
          <p:nvPr/>
        </p:nvPicPr>
        <p:blipFill>
          <a:blip r:embed="rId3"/>
          <a:stretch>
            <a:fillRect/>
          </a:stretch>
        </p:blipFill>
        <p:spPr>
          <a:xfrm>
            <a:off x="4783150" y="1782687"/>
            <a:ext cx="4109049" cy="2305050"/>
          </a:xfrm>
          <a:prstGeom prst="rect">
            <a:avLst/>
          </a:prstGeom>
        </p:spPr>
      </p:pic>
      <p:sp>
        <p:nvSpPr>
          <p:cNvPr id="9" name="TextBox 8">
            <a:extLst>
              <a:ext uri="{FF2B5EF4-FFF2-40B4-BE49-F238E27FC236}">
                <a16:creationId xmlns:a16="http://schemas.microsoft.com/office/drawing/2014/main" id="{5E731EF4-37B4-461D-8FB7-E2EC3741945E}"/>
              </a:ext>
            </a:extLst>
          </p:cNvPr>
          <p:cNvSpPr txBox="1"/>
          <p:nvPr/>
        </p:nvSpPr>
        <p:spPr>
          <a:xfrm>
            <a:off x="166777" y="1863305"/>
            <a:ext cx="44828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a:ea typeface="+mn-lt"/>
                <a:cs typeface="+mn-lt"/>
              </a:rPr>
              <a:t>RWA  recognizes the value and fit of entrepreneurial endeavours for individuals with an intellectual disability and/or ASD and can offer support to individuals who are brought forward to RWA by a local agency that supports people in pursuing entrepreneurship.  </a:t>
            </a:r>
            <a:endParaRPr lang="en-US"/>
          </a:p>
        </p:txBody>
      </p:sp>
      <p:sp>
        <p:nvSpPr>
          <p:cNvPr id="10" name="TextBox 9">
            <a:extLst>
              <a:ext uri="{FF2B5EF4-FFF2-40B4-BE49-F238E27FC236}">
                <a16:creationId xmlns:a16="http://schemas.microsoft.com/office/drawing/2014/main" id="{0D60D9CA-04A1-4F42-98F4-2BF3DDA14173}"/>
              </a:ext>
            </a:extLst>
          </p:cNvPr>
          <p:cNvSpPr txBox="1"/>
          <p:nvPr/>
        </p:nvSpPr>
        <p:spPr>
          <a:xfrm>
            <a:off x="5040703" y="4551871"/>
            <a:ext cx="377836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Those persons who RWA supports in pursuing self-employment are captured as RWA outcomes in quarterly reports.​</a:t>
            </a:r>
          </a:p>
        </p:txBody>
      </p:sp>
    </p:spTree>
    <p:extLst>
      <p:ext uri="{BB962C8B-B14F-4D97-AF65-F5344CB8AC3E}">
        <p14:creationId xmlns:p14="http://schemas.microsoft.com/office/powerpoint/2010/main" val="1764080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1"/>
          </p:nvPr>
        </p:nvSpPr>
        <p:spPr>
          <a:xfrm>
            <a:off x="696190" y="1525153"/>
            <a:ext cx="7431810" cy="4718629"/>
          </a:xfrm>
        </p:spPr>
        <p:txBody>
          <a:bodyPr>
            <a:normAutofit/>
          </a:bodyPr>
          <a:lstStyle/>
          <a:p>
            <a:pPr marL="742950" indent="-742950"/>
            <a:endParaRPr lang="en-US" sz="2000">
              <a:solidFill>
                <a:srgbClr val="000000"/>
              </a:solidFill>
              <a:latin typeface="+mn-lt"/>
            </a:endParaRPr>
          </a:p>
          <a:p>
            <a:pPr marL="342900" indent="-342900">
              <a:buFont typeface="+mj-lt"/>
              <a:buAutoNum type="arabicPeriod"/>
            </a:pPr>
            <a:endParaRPr lang="en-US" sz="3600"/>
          </a:p>
        </p:txBody>
      </p:sp>
      <p:sp>
        <p:nvSpPr>
          <p:cNvPr id="2" name="Text Placeholder 1"/>
          <p:cNvSpPr>
            <a:spLocks noGrp="1"/>
          </p:cNvSpPr>
          <p:nvPr>
            <p:ph type="body" sz="quarter" idx="10"/>
          </p:nvPr>
        </p:nvSpPr>
        <p:spPr/>
        <p:txBody>
          <a:bodyPr>
            <a:normAutofit lnSpcReduction="10000"/>
          </a:bodyPr>
          <a:lstStyle/>
          <a:p>
            <a:endParaRPr lang="en-US"/>
          </a:p>
        </p:txBody>
      </p:sp>
      <p:sp>
        <p:nvSpPr>
          <p:cNvPr id="7" name="Text Placeholder 3"/>
          <p:cNvSpPr txBox="1">
            <a:spLocks/>
          </p:cNvSpPr>
          <p:nvPr/>
        </p:nvSpPr>
        <p:spPr>
          <a:xfrm>
            <a:off x="152400" y="196054"/>
            <a:ext cx="8839200" cy="861291"/>
          </a:xfrm>
          <a:prstGeom prst="rect">
            <a:avLst/>
          </a:prstGeom>
          <a:solidFill>
            <a:srgbClr val="FFF200"/>
          </a:solidFill>
        </p:spPr>
        <p:txBody>
          <a:bodyPr vert="horz" lIns="91440" tIns="45720" rIns="91440" bIns="45720" rtlCol="0" anchor="t">
            <a:normAutofit fontScale="77500" lnSpcReduction="20000"/>
          </a:bodyPr>
          <a:lstStyle>
            <a:lvl1pPr marL="0" indent="0" algn="ctr" eaLnBrk="1" hangingPunct="1">
              <a:buFont typeface="Arial"/>
              <a:buNone/>
              <a:defRPr sz="4000" b="1" i="0" cap="all" baseline="0">
                <a:solidFill>
                  <a:srgbClr val="000000"/>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914400"/>
            <a:r>
              <a:rPr lang="en-US" kern="0"/>
              <a:t>Supporting students in Post-secondary education</a:t>
            </a:r>
          </a:p>
        </p:txBody>
      </p:sp>
      <p:pic>
        <p:nvPicPr>
          <p:cNvPr id="5" name="Picture 4" descr="A person riding a skateboard down the side of a road&#10;&#10;Description automatically generated">
            <a:extLst>
              <a:ext uri="{FF2B5EF4-FFF2-40B4-BE49-F238E27FC236}">
                <a16:creationId xmlns:a16="http://schemas.microsoft.com/office/drawing/2014/main" id="{B540F679-EB8E-0C47-A751-4693F90340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181320"/>
            <a:ext cx="9144000" cy="6092792"/>
          </a:xfrm>
          <a:prstGeom prst="rect">
            <a:avLst/>
          </a:prstGeom>
        </p:spPr>
      </p:pic>
      <p:sp>
        <p:nvSpPr>
          <p:cNvPr id="3" name="TextBox 2"/>
          <p:cNvSpPr txBox="1"/>
          <p:nvPr/>
        </p:nvSpPr>
        <p:spPr>
          <a:xfrm>
            <a:off x="696190" y="4536485"/>
            <a:ext cx="8050646" cy="2308324"/>
          </a:xfrm>
          <a:prstGeom prst="rect">
            <a:avLst/>
          </a:prstGeom>
          <a:solidFill>
            <a:schemeClr val="bg1">
              <a:alpha val="66000"/>
            </a:schemeClr>
          </a:solidFill>
        </p:spPr>
        <p:txBody>
          <a:bodyPr wrap="square" rtlCol="0" anchor="t">
            <a:spAutoFit/>
          </a:bodyPr>
          <a:lstStyle/>
          <a:p>
            <a:pPr fontAlgn="base"/>
            <a:r>
              <a:rPr lang="en-CA"/>
              <a:t>RWA can offer “direct participant supports” to individuals who are brought forward to RWA by a local agency that supports people in pursuing post-secondary education at an accredited educational institution. </a:t>
            </a:r>
          </a:p>
          <a:p>
            <a:pPr lvl="1"/>
            <a:endParaRPr lang="en-US">
              <a:latin typeface="Century Gothic" panose="020B0502020202020204" pitchFamily="34" charset="0"/>
            </a:endParaRPr>
          </a:p>
          <a:p>
            <a:r>
              <a:rPr lang="en-US">
                <a:latin typeface="Century Gothic"/>
              </a:rPr>
              <a:t>Those students who RWA supports in either getting in to post-secondary school or in being successful in the program are captured as RWA outcomes in quarterly reports.</a:t>
            </a:r>
          </a:p>
        </p:txBody>
      </p:sp>
    </p:spTree>
    <p:extLst>
      <p:ext uri="{BB962C8B-B14F-4D97-AF65-F5344CB8AC3E}">
        <p14:creationId xmlns:p14="http://schemas.microsoft.com/office/powerpoint/2010/main" val="1618690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DDD5065-2CBE-4062-AC8D-53C047D32695}"/>
              </a:ext>
            </a:extLst>
          </p:cNvPr>
          <p:cNvSpPr txBox="1">
            <a:spLocks/>
          </p:cNvSpPr>
          <p:nvPr/>
        </p:nvSpPr>
        <p:spPr>
          <a:xfrm>
            <a:off x="792480" y="192576"/>
            <a:ext cx="7543800" cy="111252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lvl="0" algn="ctr"/>
            <a:r>
              <a:rPr lang="en-US" sz="4800" dirty="0"/>
              <a:t>Direct Participant Supports: Examples</a:t>
            </a:r>
          </a:p>
          <a:p>
            <a:pPr lvl="0" algn="ctr"/>
            <a:endParaRPr lang="en-US" sz="4800" dirty="0"/>
          </a:p>
        </p:txBody>
      </p:sp>
      <p:graphicFrame>
        <p:nvGraphicFramePr>
          <p:cNvPr id="2" name="Table 1">
            <a:extLst>
              <a:ext uri="{FF2B5EF4-FFF2-40B4-BE49-F238E27FC236}">
                <a16:creationId xmlns:a16="http://schemas.microsoft.com/office/drawing/2014/main" id="{B21B3801-1607-EE40-B4C2-A6D833322ACA}"/>
              </a:ext>
            </a:extLst>
          </p:cNvPr>
          <p:cNvGraphicFramePr>
            <a:graphicFrameLocks noGrp="1"/>
          </p:cNvGraphicFramePr>
          <p:nvPr/>
        </p:nvGraphicFramePr>
        <p:xfrm>
          <a:off x="1849584" y="2061450"/>
          <a:ext cx="5548743" cy="3992987"/>
        </p:xfrm>
        <a:graphic>
          <a:graphicData uri="http://schemas.openxmlformats.org/drawingml/2006/table">
            <a:tbl>
              <a:tblPr firstRow="1" firstCol="1">
                <a:tableStyleId>{5C22544A-7EE6-4342-B048-85BDC9FD1C3A}</a:tableStyleId>
              </a:tblPr>
              <a:tblGrid>
                <a:gridCol w="2663537">
                  <a:extLst>
                    <a:ext uri="{9D8B030D-6E8A-4147-A177-3AD203B41FA5}">
                      <a16:colId xmlns:a16="http://schemas.microsoft.com/office/drawing/2014/main" val="2849316302"/>
                    </a:ext>
                  </a:extLst>
                </a:gridCol>
                <a:gridCol w="2885206">
                  <a:extLst>
                    <a:ext uri="{9D8B030D-6E8A-4147-A177-3AD203B41FA5}">
                      <a16:colId xmlns:a16="http://schemas.microsoft.com/office/drawing/2014/main" val="2338713177"/>
                    </a:ext>
                  </a:extLst>
                </a:gridCol>
              </a:tblGrid>
              <a:tr h="540050">
                <a:tc>
                  <a:txBody>
                    <a:bodyPr/>
                    <a:lstStyle/>
                    <a:p>
                      <a:pPr algn="ctr">
                        <a:lnSpc>
                          <a:spcPct val="107000"/>
                        </a:lnSpc>
                        <a:spcAft>
                          <a:spcPts val="0"/>
                        </a:spcAft>
                      </a:pPr>
                      <a:r>
                        <a:rPr lang="en-US" sz="1400" dirty="0">
                          <a:effectLst/>
                        </a:rPr>
                        <a:t>Supports for post-secondary education</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400">
                          <a:effectLst/>
                        </a:rPr>
                        <a:t>Supports for self-employment</a:t>
                      </a:r>
                      <a:endParaRPr lang="en-CA"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8881919"/>
                  </a:ext>
                </a:extLst>
              </a:tr>
              <a:tr h="3452937">
                <a:tc>
                  <a:txBody>
                    <a:bodyPr/>
                    <a:lstStyle/>
                    <a:p>
                      <a:pPr marL="342900" lvl="0" indent="-342900">
                        <a:lnSpc>
                          <a:spcPct val="107000"/>
                        </a:lnSpc>
                        <a:spcAft>
                          <a:spcPts val="0"/>
                        </a:spcAft>
                        <a:buFont typeface="Symbol" pitchFamily="2" charset="2"/>
                        <a:buChar char=""/>
                      </a:pPr>
                      <a:r>
                        <a:rPr lang="en-US" sz="1400" b="0" dirty="0">
                          <a:effectLst/>
                        </a:rPr>
                        <a:t>Life coach (organization, time management, self-advocacy)</a:t>
                      </a:r>
                      <a:endParaRPr lang="en-CA" sz="1400" b="0" dirty="0">
                        <a:effectLst/>
                      </a:endParaRPr>
                    </a:p>
                    <a:p>
                      <a:pPr marL="342900" lvl="0" indent="-342900">
                        <a:lnSpc>
                          <a:spcPct val="107000"/>
                        </a:lnSpc>
                        <a:spcAft>
                          <a:spcPts val="0"/>
                        </a:spcAft>
                        <a:buFont typeface="Symbol" pitchFamily="2" charset="2"/>
                        <a:buChar char=""/>
                      </a:pPr>
                      <a:r>
                        <a:rPr lang="en-US" sz="1400" b="0" dirty="0">
                          <a:effectLst/>
                        </a:rPr>
                        <a:t>Job coach (for internships, practicums)</a:t>
                      </a:r>
                      <a:endParaRPr lang="en-CA" sz="1400" b="0" dirty="0">
                        <a:effectLst/>
                      </a:endParaRPr>
                    </a:p>
                    <a:p>
                      <a:pPr marL="342900" lvl="0" indent="-342900">
                        <a:lnSpc>
                          <a:spcPct val="107000"/>
                        </a:lnSpc>
                        <a:spcAft>
                          <a:spcPts val="0"/>
                        </a:spcAft>
                        <a:buFont typeface="Symbol" pitchFamily="2" charset="2"/>
                        <a:buChar char=""/>
                      </a:pPr>
                      <a:r>
                        <a:rPr lang="en-US" sz="1400" b="0" dirty="0">
                          <a:effectLst/>
                        </a:rPr>
                        <a:t>Tutoring, note-taking</a:t>
                      </a:r>
                      <a:endParaRPr lang="en-CA" sz="1400" b="0" dirty="0">
                        <a:effectLst/>
                      </a:endParaRPr>
                    </a:p>
                    <a:p>
                      <a:pPr marL="342900" lvl="0" indent="-342900">
                        <a:lnSpc>
                          <a:spcPct val="107000"/>
                        </a:lnSpc>
                        <a:spcAft>
                          <a:spcPts val="0"/>
                        </a:spcAft>
                        <a:buFont typeface="Symbol" pitchFamily="2" charset="2"/>
                        <a:buChar char=""/>
                      </a:pPr>
                      <a:r>
                        <a:rPr lang="en-US" sz="1400" b="0" dirty="0">
                          <a:effectLst/>
                        </a:rPr>
                        <a:t>Adaptive technology, tools and equipment </a:t>
                      </a:r>
                      <a:endParaRPr lang="en-CA" sz="1400" b="0" dirty="0">
                        <a:effectLst/>
                      </a:endParaRPr>
                    </a:p>
                    <a:p>
                      <a:pPr marL="342900" lvl="0" indent="-342900">
                        <a:lnSpc>
                          <a:spcPct val="107000"/>
                        </a:lnSpc>
                        <a:spcAft>
                          <a:spcPts val="0"/>
                        </a:spcAft>
                        <a:buFont typeface="Symbol" pitchFamily="2" charset="2"/>
                        <a:buChar char=""/>
                      </a:pPr>
                      <a:r>
                        <a:rPr lang="en-US" sz="1400" b="0" dirty="0">
                          <a:effectLst/>
                        </a:rPr>
                        <a:t>Transportation (up to a maximum of three months)</a:t>
                      </a:r>
                      <a:endParaRPr lang="en-CA" sz="1400" b="0" dirty="0">
                        <a:effectLst/>
                      </a:endParaRPr>
                    </a:p>
                    <a:p>
                      <a:pPr>
                        <a:lnSpc>
                          <a:spcPct val="107000"/>
                        </a:lnSpc>
                        <a:spcAft>
                          <a:spcPts val="0"/>
                        </a:spcAft>
                      </a:pPr>
                      <a:r>
                        <a:rPr lang="en-US" sz="1400" dirty="0">
                          <a:effectLst/>
                        </a:rPr>
                        <a:t>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Symbol" pitchFamily="2" charset="2"/>
                        <a:buChar char=""/>
                      </a:pPr>
                      <a:r>
                        <a:rPr lang="en-US" sz="1400" dirty="0">
                          <a:effectLst/>
                        </a:rPr>
                        <a:t>Start-up funding</a:t>
                      </a:r>
                      <a:endParaRPr lang="en-CA" sz="1400" dirty="0">
                        <a:effectLst/>
                      </a:endParaRPr>
                    </a:p>
                    <a:p>
                      <a:pPr marL="342900" lvl="0" indent="-342900">
                        <a:lnSpc>
                          <a:spcPct val="107000"/>
                        </a:lnSpc>
                        <a:spcAft>
                          <a:spcPts val="0"/>
                        </a:spcAft>
                        <a:buFont typeface="Symbol" pitchFamily="2" charset="2"/>
                        <a:buChar char=""/>
                      </a:pPr>
                      <a:r>
                        <a:rPr lang="en-US" sz="1400" dirty="0">
                          <a:effectLst/>
                        </a:rPr>
                        <a:t>Funding for marketing</a:t>
                      </a:r>
                      <a:endParaRPr lang="en-CA" sz="1400" dirty="0">
                        <a:effectLst/>
                      </a:endParaRPr>
                    </a:p>
                    <a:p>
                      <a:pPr marL="342900" lvl="0" indent="-342900">
                        <a:lnSpc>
                          <a:spcPct val="107000"/>
                        </a:lnSpc>
                        <a:spcAft>
                          <a:spcPts val="0"/>
                        </a:spcAft>
                        <a:buFont typeface="Symbol" pitchFamily="2" charset="2"/>
                        <a:buChar char=""/>
                      </a:pPr>
                      <a:r>
                        <a:rPr lang="en-US" sz="1400" dirty="0">
                          <a:effectLst/>
                        </a:rPr>
                        <a:t>On-the-job supports such as job coaching, workplace/workspace modifications/alternations, adaptive technology</a:t>
                      </a:r>
                      <a:endParaRPr lang="en-CA" sz="1400" dirty="0">
                        <a:effectLst/>
                      </a:endParaRPr>
                    </a:p>
                    <a:p>
                      <a:pPr marL="342900" lvl="0" indent="-342900">
                        <a:lnSpc>
                          <a:spcPct val="107000"/>
                        </a:lnSpc>
                        <a:spcAft>
                          <a:spcPts val="0"/>
                        </a:spcAft>
                        <a:buFont typeface="Symbol" pitchFamily="2" charset="2"/>
                        <a:buChar char=""/>
                      </a:pPr>
                      <a:r>
                        <a:rPr lang="en-US" sz="1400" dirty="0">
                          <a:effectLst/>
                        </a:rPr>
                        <a:t>Supports for self-employment must be based on agency determination of business feasibility and provision of a business plan</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1209982"/>
                  </a:ext>
                </a:extLst>
              </a:tr>
            </a:tbl>
          </a:graphicData>
        </a:graphic>
      </p:graphicFrame>
    </p:spTree>
    <p:extLst>
      <p:ext uri="{BB962C8B-B14F-4D97-AF65-F5344CB8AC3E}">
        <p14:creationId xmlns:p14="http://schemas.microsoft.com/office/powerpoint/2010/main" val="16653558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5E445732-569C-C141-BAEF-539FE03D8319}"/>
              </a:ext>
            </a:extLst>
          </p:cNvPr>
          <p:cNvSpPr txBox="1">
            <a:spLocks/>
          </p:cNvSpPr>
          <p:nvPr/>
        </p:nvSpPr>
        <p:spPr>
          <a:xfrm>
            <a:off x="866273" y="308811"/>
            <a:ext cx="7411453" cy="485274"/>
          </a:xfrm>
          <a:prstGeom prst="rect">
            <a:avLst/>
          </a:prstGeom>
          <a:solidFill>
            <a:srgbClr val="FFF200"/>
          </a:solidFill>
        </p:spPr>
        <p:txBody>
          <a:bodyPr vert="horz" lIns="91440" tIns="45720" rIns="91440" bIns="45720" rtlCol="0" anchor="ctr">
            <a:noAutofit/>
          </a:bodyPr>
          <a:lstStyle>
            <a:lvl1pPr marL="0" indent="0" eaLnBrk="1" hangingPunct="1">
              <a:buFont typeface="Arial"/>
              <a:buNone/>
              <a:defRPr sz="3200" b="1" i="0" cap="all" baseline="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1800" dirty="0"/>
              <a:t>Arranging supports: participant support forms</a:t>
            </a:r>
          </a:p>
        </p:txBody>
      </p:sp>
      <p:sp>
        <p:nvSpPr>
          <p:cNvPr id="9" name="Right Arrow Callout 8">
            <a:extLst>
              <a:ext uri="{FF2B5EF4-FFF2-40B4-BE49-F238E27FC236}">
                <a16:creationId xmlns:a16="http://schemas.microsoft.com/office/drawing/2014/main" id="{3E87A75B-FED8-BB43-8135-559A83919293}"/>
              </a:ext>
            </a:extLst>
          </p:cNvPr>
          <p:cNvSpPr/>
          <p:nvPr/>
        </p:nvSpPr>
        <p:spPr>
          <a:xfrm>
            <a:off x="1041400" y="1409700"/>
            <a:ext cx="2349500" cy="15748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31B4B9-402A-D640-AD2F-2ED4729F7BBF}"/>
              </a:ext>
            </a:extLst>
          </p:cNvPr>
          <p:cNvSpPr txBox="1"/>
          <p:nvPr/>
        </p:nvSpPr>
        <p:spPr>
          <a:xfrm>
            <a:off x="1174917" y="1658490"/>
            <a:ext cx="1403350" cy="1077218"/>
          </a:xfrm>
          <a:prstGeom prst="rect">
            <a:avLst/>
          </a:prstGeom>
          <a:noFill/>
        </p:spPr>
        <p:txBody>
          <a:bodyPr wrap="square" rtlCol="0">
            <a:spAutoFit/>
          </a:bodyPr>
          <a:lstStyle/>
          <a:p>
            <a:r>
              <a:rPr lang="en-US" sz="1600" b="1" dirty="0">
                <a:solidFill>
                  <a:schemeClr val="bg1"/>
                </a:solidFill>
              </a:rPr>
              <a:t>Agency submits supports request</a:t>
            </a:r>
          </a:p>
        </p:txBody>
      </p:sp>
      <p:sp>
        <p:nvSpPr>
          <p:cNvPr id="11" name="Right Arrow Callout 10">
            <a:extLst>
              <a:ext uri="{FF2B5EF4-FFF2-40B4-BE49-F238E27FC236}">
                <a16:creationId xmlns:a16="http://schemas.microsoft.com/office/drawing/2014/main" id="{3CFEF772-450F-6649-9C9C-030BF11F4634}"/>
              </a:ext>
            </a:extLst>
          </p:cNvPr>
          <p:cNvSpPr/>
          <p:nvPr/>
        </p:nvSpPr>
        <p:spPr>
          <a:xfrm>
            <a:off x="3790952" y="1409700"/>
            <a:ext cx="2349500" cy="1574800"/>
          </a:xfrm>
          <a:prstGeom prst="righ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09A2DB-444E-224D-84E5-EEFBFE745362}"/>
              </a:ext>
            </a:extLst>
          </p:cNvPr>
          <p:cNvSpPr txBox="1"/>
          <p:nvPr/>
        </p:nvSpPr>
        <p:spPr>
          <a:xfrm>
            <a:off x="3928649" y="1781600"/>
            <a:ext cx="1403350" cy="830997"/>
          </a:xfrm>
          <a:prstGeom prst="rect">
            <a:avLst/>
          </a:prstGeom>
          <a:noFill/>
        </p:spPr>
        <p:txBody>
          <a:bodyPr wrap="square" rtlCol="0">
            <a:spAutoFit/>
          </a:bodyPr>
          <a:lstStyle/>
          <a:p>
            <a:r>
              <a:rPr lang="en-US" sz="1600" b="1" dirty="0">
                <a:solidFill>
                  <a:schemeClr val="bg1"/>
                </a:solidFill>
              </a:rPr>
              <a:t>LMF checks request for accuracy</a:t>
            </a:r>
          </a:p>
        </p:txBody>
      </p:sp>
      <p:sp>
        <p:nvSpPr>
          <p:cNvPr id="14" name="Rectangle 13">
            <a:extLst>
              <a:ext uri="{FF2B5EF4-FFF2-40B4-BE49-F238E27FC236}">
                <a16:creationId xmlns:a16="http://schemas.microsoft.com/office/drawing/2014/main" id="{831B9269-81E5-2249-8E2D-57FF5CC4DC30}"/>
              </a:ext>
            </a:extLst>
          </p:cNvPr>
          <p:cNvSpPr/>
          <p:nvPr/>
        </p:nvSpPr>
        <p:spPr>
          <a:xfrm>
            <a:off x="1086295" y="3962401"/>
            <a:ext cx="1545723" cy="2228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43AD44-B495-054E-9340-EF70A488FD4C}"/>
              </a:ext>
            </a:extLst>
          </p:cNvPr>
          <p:cNvSpPr txBox="1"/>
          <p:nvPr/>
        </p:nvSpPr>
        <p:spPr>
          <a:xfrm>
            <a:off x="1196822" y="4023704"/>
            <a:ext cx="1403350" cy="2062103"/>
          </a:xfrm>
          <a:prstGeom prst="rect">
            <a:avLst/>
          </a:prstGeom>
          <a:noFill/>
        </p:spPr>
        <p:txBody>
          <a:bodyPr wrap="square" rtlCol="0">
            <a:spAutoFit/>
          </a:bodyPr>
          <a:lstStyle/>
          <a:p>
            <a:r>
              <a:rPr lang="en-US" sz="1600" b="1" dirty="0">
                <a:solidFill>
                  <a:schemeClr val="bg1"/>
                </a:solidFill>
              </a:rPr>
              <a:t>Agency manages supports and renews request as future needs require</a:t>
            </a:r>
          </a:p>
        </p:txBody>
      </p:sp>
      <p:sp>
        <p:nvSpPr>
          <p:cNvPr id="20" name="Rectangle 19">
            <a:extLst>
              <a:ext uri="{FF2B5EF4-FFF2-40B4-BE49-F238E27FC236}">
                <a16:creationId xmlns:a16="http://schemas.microsoft.com/office/drawing/2014/main" id="{13B43D06-828D-0546-BD1A-15DB5056B18F}"/>
              </a:ext>
            </a:extLst>
          </p:cNvPr>
          <p:cNvSpPr/>
          <p:nvPr/>
        </p:nvSpPr>
        <p:spPr>
          <a:xfrm>
            <a:off x="3749622" y="4705350"/>
            <a:ext cx="1565942" cy="148589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D5139F60-0163-8A4C-A33B-54977FC2403E}"/>
              </a:ext>
            </a:extLst>
          </p:cNvPr>
          <p:cNvSpPr/>
          <p:nvPr/>
        </p:nvSpPr>
        <p:spPr>
          <a:xfrm rot="20335039">
            <a:off x="2783945" y="3278746"/>
            <a:ext cx="3982726" cy="68580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8DCD34F0-6D02-F947-800E-41BE8A909E8B}"/>
              </a:ext>
            </a:extLst>
          </p:cNvPr>
          <p:cNvSpPr/>
          <p:nvPr/>
        </p:nvSpPr>
        <p:spPr>
          <a:xfrm rot="5400000">
            <a:off x="5724338" y="4867271"/>
            <a:ext cx="670491" cy="113779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7EF025-386F-A442-BEF7-8485E39C4218}"/>
              </a:ext>
            </a:extLst>
          </p:cNvPr>
          <p:cNvSpPr/>
          <p:nvPr/>
        </p:nvSpPr>
        <p:spPr>
          <a:xfrm>
            <a:off x="6495608" y="1409700"/>
            <a:ext cx="1562097" cy="4732589"/>
          </a:xfrm>
          <a:prstGeom prst="rect">
            <a:avLst/>
          </a:prstGeom>
          <a:solidFill>
            <a:srgbClr val="FEF3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08FB6AA-4ADA-B241-83E4-4990083FBED9}"/>
              </a:ext>
            </a:extLst>
          </p:cNvPr>
          <p:cNvSpPr txBox="1"/>
          <p:nvPr/>
        </p:nvSpPr>
        <p:spPr>
          <a:xfrm>
            <a:off x="6540504" y="1566516"/>
            <a:ext cx="1475537" cy="4278094"/>
          </a:xfrm>
          <a:prstGeom prst="rect">
            <a:avLst/>
          </a:prstGeom>
          <a:noFill/>
        </p:spPr>
        <p:txBody>
          <a:bodyPr wrap="square" rtlCol="0">
            <a:spAutoFit/>
          </a:bodyPr>
          <a:lstStyle/>
          <a:p>
            <a:r>
              <a:rPr lang="en-US" sz="1600" b="1" dirty="0"/>
              <a:t>Local org processes requests and pays out to agencies.</a:t>
            </a:r>
          </a:p>
          <a:p>
            <a:endParaRPr lang="en-US" sz="1600" b="1" dirty="0"/>
          </a:p>
          <a:p>
            <a:endParaRPr lang="en-US" sz="1600" b="1" dirty="0"/>
          </a:p>
          <a:p>
            <a:endParaRPr lang="en-US" sz="1600" b="1" dirty="0"/>
          </a:p>
          <a:p>
            <a:endParaRPr lang="en-US" sz="1600" b="1" dirty="0"/>
          </a:p>
          <a:p>
            <a:endParaRPr lang="en-US" sz="1600" b="1" dirty="0"/>
          </a:p>
          <a:p>
            <a:r>
              <a:rPr lang="en-US" sz="1600" b="1" dirty="0"/>
              <a:t>With LMF assistance, local org reports expenditures to RWA monthly</a:t>
            </a:r>
            <a:endParaRPr lang="en-US" sz="1300" b="1" dirty="0"/>
          </a:p>
        </p:txBody>
      </p:sp>
      <p:sp>
        <p:nvSpPr>
          <p:cNvPr id="23" name="TextBox 22">
            <a:extLst>
              <a:ext uri="{FF2B5EF4-FFF2-40B4-BE49-F238E27FC236}">
                <a16:creationId xmlns:a16="http://schemas.microsoft.com/office/drawing/2014/main" id="{AA9CCD8C-17DE-F14B-8493-390D4D9F2D45}"/>
              </a:ext>
            </a:extLst>
          </p:cNvPr>
          <p:cNvSpPr txBox="1"/>
          <p:nvPr/>
        </p:nvSpPr>
        <p:spPr>
          <a:xfrm>
            <a:off x="3830918" y="4840400"/>
            <a:ext cx="1403350" cy="1292662"/>
          </a:xfrm>
          <a:prstGeom prst="rect">
            <a:avLst/>
          </a:prstGeom>
          <a:noFill/>
        </p:spPr>
        <p:txBody>
          <a:bodyPr wrap="square" rtlCol="0">
            <a:spAutoFit/>
          </a:bodyPr>
          <a:lstStyle/>
          <a:p>
            <a:r>
              <a:rPr lang="en-US" sz="1600" b="1" dirty="0">
                <a:solidFill>
                  <a:schemeClr val="bg1"/>
                </a:solidFill>
              </a:rPr>
              <a:t>RWA/CACL reimburses orgs for support </a:t>
            </a:r>
            <a:r>
              <a:rPr lang="en-US" sz="1400" b="1" dirty="0">
                <a:solidFill>
                  <a:schemeClr val="bg1"/>
                </a:solidFill>
              </a:rPr>
              <a:t>expenditures</a:t>
            </a:r>
          </a:p>
        </p:txBody>
      </p:sp>
    </p:spTree>
    <p:extLst>
      <p:ext uri="{BB962C8B-B14F-4D97-AF65-F5344CB8AC3E}">
        <p14:creationId xmlns:p14="http://schemas.microsoft.com/office/powerpoint/2010/main" val="37537106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me Depot">
            <a:extLst>
              <a:ext uri="{FF2B5EF4-FFF2-40B4-BE49-F238E27FC236}">
                <a16:creationId xmlns:a16="http://schemas.microsoft.com/office/drawing/2014/main" id="{599D70D9-0104-4E1B-9D9A-E9741F52204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39061" y="2110507"/>
            <a:ext cx="1729740" cy="1725347"/>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ostco">
            <a:extLst>
              <a:ext uri="{FF2B5EF4-FFF2-40B4-BE49-F238E27FC236}">
                <a16:creationId xmlns:a16="http://schemas.microsoft.com/office/drawing/2014/main" id="{197E42A9-FEB2-491E-87AE-9674700771C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10549" y="2110507"/>
            <a:ext cx="3158682" cy="101999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B1B25378-11B2-40C2-91A7-2D3404E22495}"/>
              </a:ext>
            </a:extLst>
          </p:cNvPr>
          <p:cNvSpPr>
            <a:spLocks noGrp="1"/>
          </p:cNvSpPr>
          <p:nvPr>
            <p:ph type="body" sz="quarter" idx="13"/>
          </p:nvPr>
        </p:nvSpPr>
        <p:spPr>
          <a:xfrm>
            <a:off x="190500" y="331469"/>
            <a:ext cx="8801100" cy="2799029"/>
          </a:xfrm>
        </p:spPr>
        <p:txBody>
          <a:bodyPr/>
          <a:lstStyle/>
          <a:p>
            <a:pPr algn="ctr"/>
            <a:r>
              <a:rPr lang="en-US" sz="4800" dirty="0"/>
              <a:t>partnerships with National businesses</a:t>
            </a:r>
          </a:p>
        </p:txBody>
      </p:sp>
      <p:pic>
        <p:nvPicPr>
          <p:cNvPr id="1030" name="Picture 6" descr="Holloway Lodging">
            <a:extLst>
              <a:ext uri="{FF2B5EF4-FFF2-40B4-BE49-F238E27FC236}">
                <a16:creationId xmlns:a16="http://schemas.microsoft.com/office/drawing/2014/main" id="{28C2F9B7-F014-4C58-A8A5-E1CA607E962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04988" y="3030727"/>
            <a:ext cx="2569804" cy="172212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Sodexo">
            <a:extLst>
              <a:ext uri="{FF2B5EF4-FFF2-40B4-BE49-F238E27FC236}">
                <a16:creationId xmlns:a16="http://schemas.microsoft.com/office/drawing/2014/main" id="{41D60C61-79E6-4282-AE04-E50918E4806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32387" y="3916465"/>
            <a:ext cx="2943088" cy="1246484"/>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Value Village">
            <a:extLst>
              <a:ext uri="{FF2B5EF4-FFF2-40B4-BE49-F238E27FC236}">
                <a16:creationId xmlns:a16="http://schemas.microsoft.com/office/drawing/2014/main" id="{60E10E96-1848-42BD-9D5C-1F4E2E1812E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89870" y="5477114"/>
            <a:ext cx="3223396" cy="141515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purolator-2">
            <a:extLst>
              <a:ext uri="{FF2B5EF4-FFF2-40B4-BE49-F238E27FC236}">
                <a16:creationId xmlns:a16="http://schemas.microsoft.com/office/drawing/2014/main" id="{82FAFCC1-76AF-4E7F-B632-E5D2EDFE57B9}"/>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290862" y="4614152"/>
            <a:ext cx="3223396" cy="90468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B9290E4-E285-144C-9AF4-585BF44F5214}"/>
              </a:ext>
            </a:extLst>
          </p:cNvPr>
          <p:cNvPicPr>
            <a:picLocks noChangeAspect="1"/>
          </p:cNvPicPr>
          <p:nvPr/>
        </p:nvPicPr>
        <p:blipFill>
          <a:blip r:embed="rId9"/>
          <a:stretch>
            <a:fillRect/>
          </a:stretch>
        </p:blipFill>
        <p:spPr>
          <a:xfrm>
            <a:off x="5132387" y="5039135"/>
            <a:ext cx="2569804" cy="959393"/>
          </a:xfrm>
          <a:prstGeom prst="rect">
            <a:avLst/>
          </a:prstGeom>
        </p:spPr>
      </p:pic>
    </p:spTree>
    <p:extLst>
      <p:ext uri="{BB962C8B-B14F-4D97-AF65-F5344CB8AC3E}">
        <p14:creationId xmlns:p14="http://schemas.microsoft.com/office/powerpoint/2010/main" val="2708971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D3FC593-6338-4390-8709-E8B9C2C67156}"/>
              </a:ext>
            </a:extLst>
          </p:cNvPr>
          <p:cNvSpPr>
            <a:spLocks noGrp="1"/>
          </p:cNvSpPr>
          <p:nvPr>
            <p:ph type="body" sz="quarter" idx="11"/>
          </p:nvPr>
        </p:nvSpPr>
        <p:spPr>
          <a:xfrm>
            <a:off x="137160" y="243840"/>
            <a:ext cx="9006840" cy="1112520"/>
          </a:xfrm>
        </p:spPr>
        <p:txBody>
          <a:bodyPr>
            <a:noAutofit/>
          </a:bodyPr>
          <a:lstStyle/>
          <a:p>
            <a:pPr algn="ctr"/>
            <a:r>
              <a:rPr lang="en-US" sz="4800" b="1" dirty="0"/>
              <a:t>Building National Partnerships</a:t>
            </a:r>
          </a:p>
        </p:txBody>
      </p:sp>
      <p:sp>
        <p:nvSpPr>
          <p:cNvPr id="2" name="Rectangle 1">
            <a:extLst>
              <a:ext uri="{FF2B5EF4-FFF2-40B4-BE49-F238E27FC236}">
                <a16:creationId xmlns:a16="http://schemas.microsoft.com/office/drawing/2014/main" id="{05EFC092-3DFF-4C80-8234-A3A6DF279FB5}"/>
              </a:ext>
            </a:extLst>
          </p:cNvPr>
          <p:cNvSpPr/>
          <p:nvPr/>
        </p:nvSpPr>
        <p:spPr>
          <a:xfrm>
            <a:off x="4434840" y="1909838"/>
            <a:ext cx="4712970" cy="1308050"/>
          </a:xfrm>
          <a:prstGeom prst="rect">
            <a:avLst/>
          </a:prstGeom>
        </p:spPr>
        <p:txBody>
          <a:bodyPr wrap="square">
            <a:spAutoFit/>
          </a:bodyPr>
          <a:lstStyle/>
          <a:p>
            <a:pPr lvl="1"/>
            <a:endParaRPr lang="en-US" sz="1500" dirty="0"/>
          </a:p>
          <a:p>
            <a:pPr lvl="1"/>
            <a:endParaRPr lang="en-US" sz="1600"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dirty="0"/>
          </a:p>
        </p:txBody>
      </p:sp>
      <p:sp>
        <p:nvSpPr>
          <p:cNvPr id="14" name="Rectangle 13">
            <a:extLst>
              <a:ext uri="{FF2B5EF4-FFF2-40B4-BE49-F238E27FC236}">
                <a16:creationId xmlns:a16="http://schemas.microsoft.com/office/drawing/2014/main" id="{A9A288BB-DAF9-4131-90ED-579F27C2585D}"/>
              </a:ext>
            </a:extLst>
          </p:cNvPr>
          <p:cNvSpPr/>
          <p:nvPr/>
        </p:nvSpPr>
        <p:spPr>
          <a:xfrm>
            <a:off x="4876799" y="1844040"/>
            <a:ext cx="3539491" cy="584775"/>
          </a:xfrm>
          <a:prstGeom prst="rect">
            <a:avLst/>
          </a:prstGeom>
        </p:spPr>
        <p:txBody>
          <a:bodyPr wrap="square">
            <a:spAutoFit/>
          </a:bodyPr>
          <a:lstStyle/>
          <a:p>
            <a:pPr lvl="1"/>
            <a:endParaRPr lang="en-US" sz="1600" b="1" dirty="0"/>
          </a:p>
          <a:p>
            <a:pPr marL="742950" lvl="1" indent="-285750">
              <a:buFont typeface="Arial" panose="020B0604020202020204" pitchFamily="34" charset="0"/>
              <a:buChar char="•"/>
            </a:pPr>
            <a:endParaRPr lang="en-US" sz="1600" dirty="0"/>
          </a:p>
        </p:txBody>
      </p:sp>
      <p:sp>
        <p:nvSpPr>
          <p:cNvPr id="16" name="Rectangle 15">
            <a:extLst>
              <a:ext uri="{FF2B5EF4-FFF2-40B4-BE49-F238E27FC236}">
                <a16:creationId xmlns:a16="http://schemas.microsoft.com/office/drawing/2014/main" id="{30010AB0-5579-438D-966A-204C68827764}"/>
              </a:ext>
            </a:extLst>
          </p:cNvPr>
          <p:cNvSpPr/>
          <p:nvPr/>
        </p:nvSpPr>
        <p:spPr>
          <a:xfrm>
            <a:off x="4385311" y="1554480"/>
            <a:ext cx="4712970" cy="1538883"/>
          </a:xfrm>
          <a:prstGeom prst="rect">
            <a:avLst/>
          </a:prstGeom>
        </p:spPr>
        <p:txBody>
          <a:bodyPr wrap="square">
            <a:spAutoFit/>
          </a:bodyPr>
          <a:lstStyle/>
          <a:p>
            <a:pPr lvl="1"/>
            <a:endParaRPr lang="en-US" sz="1600" dirty="0"/>
          </a:p>
          <a:p>
            <a:pPr lvl="1"/>
            <a:endParaRPr lang="en-US" sz="1400"/>
          </a:p>
          <a:p>
            <a:pPr lvl="1"/>
            <a:endParaRPr lang="en-US" sz="1600"/>
          </a:p>
          <a:p>
            <a:pPr marL="742950" lvl="1" indent="-285750">
              <a:buFont typeface="Arial" panose="020B0604020202020204" pitchFamily="34" charset="0"/>
              <a:buChar char="•"/>
            </a:pPr>
            <a:endParaRPr lang="en-US" sz="1600" b="1"/>
          </a:p>
          <a:p>
            <a:pPr marL="742950" lvl="1" indent="-285750">
              <a:buFont typeface="Arial" panose="020B0604020202020204" pitchFamily="34" charset="0"/>
              <a:buChar char="•"/>
            </a:pPr>
            <a:endParaRPr lang="en-US" sz="1600" b="1"/>
          </a:p>
          <a:p>
            <a:pPr marL="742950" lvl="1" indent="-285750">
              <a:buFont typeface="Arial" panose="020B0604020202020204" pitchFamily="34" charset="0"/>
              <a:buChar char="•"/>
            </a:pPr>
            <a:endParaRPr lang="en-US" sz="1600" dirty="0"/>
          </a:p>
        </p:txBody>
      </p:sp>
      <p:sp>
        <p:nvSpPr>
          <p:cNvPr id="8" name="Rectangle 7">
            <a:extLst>
              <a:ext uri="{FF2B5EF4-FFF2-40B4-BE49-F238E27FC236}">
                <a16:creationId xmlns:a16="http://schemas.microsoft.com/office/drawing/2014/main" id="{6328F1A1-B846-446B-8494-8DBDB7310643}"/>
              </a:ext>
            </a:extLst>
          </p:cNvPr>
          <p:cNvSpPr/>
          <p:nvPr/>
        </p:nvSpPr>
        <p:spPr>
          <a:xfrm>
            <a:off x="843048" y="1909838"/>
            <a:ext cx="7277098" cy="3416320"/>
          </a:xfrm>
          <a:prstGeom prst="rect">
            <a:avLst/>
          </a:prstGeom>
        </p:spPr>
        <p:txBody>
          <a:bodyPr wrap="square">
            <a:spAutoFit/>
          </a:bodyPr>
          <a:lstStyle/>
          <a:p>
            <a:pPr lvl="1" algn="ctr"/>
            <a:r>
              <a:rPr lang="en-US" sz="2400" b="1" dirty="0"/>
              <a:t>If a business is interested in a national partnership:</a:t>
            </a:r>
          </a:p>
          <a:p>
            <a:pPr lvl="1"/>
            <a:endParaRPr lang="en-US" sz="2400" b="1" dirty="0"/>
          </a:p>
          <a:p>
            <a:pPr lvl="1" algn="ctr"/>
            <a:r>
              <a:rPr lang="en-US" sz="2400" dirty="0"/>
              <a:t>RWA can support in the strategic development of a </a:t>
            </a:r>
            <a:r>
              <a:rPr lang="en-US" sz="2400" b="1" dirty="0"/>
              <a:t>targeted pilot, </a:t>
            </a:r>
            <a:r>
              <a:rPr lang="en-US" sz="2400" dirty="0"/>
              <a:t>providing upfront investment in the identification of locations and key roles that represent a need of the employer and be a fit with the strengths of our candidates</a:t>
            </a:r>
            <a:endParaRPr lang="en-US" sz="2400" b="1" dirty="0"/>
          </a:p>
        </p:txBody>
      </p:sp>
    </p:spTree>
    <p:extLst>
      <p:ext uri="{BB962C8B-B14F-4D97-AF65-F5344CB8AC3E}">
        <p14:creationId xmlns:p14="http://schemas.microsoft.com/office/powerpoint/2010/main" val="189952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868FC3-4BDB-C549-956B-23EAEC4E684C}"/>
              </a:ext>
            </a:extLst>
          </p:cNvPr>
          <p:cNvSpPr>
            <a:spLocks noGrp="1"/>
          </p:cNvSpPr>
          <p:nvPr>
            <p:ph type="body" sz="quarter" idx="13"/>
          </p:nvPr>
        </p:nvSpPr>
        <p:spPr>
          <a:xfrm>
            <a:off x="658906" y="2344271"/>
            <a:ext cx="4572000" cy="609600"/>
          </a:xfrm>
        </p:spPr>
        <p:txBody>
          <a:bodyPr/>
          <a:lstStyle/>
          <a:p>
            <a:pPr algn="ctr"/>
            <a:r>
              <a:rPr lang="en-US" dirty="0"/>
              <a:t>INTRODUCTION TO RWA: a partnership initiative of </a:t>
            </a:r>
            <a:r>
              <a:rPr lang="en-US" dirty="0" err="1"/>
              <a:t>Cacl</a:t>
            </a:r>
            <a:r>
              <a:rPr lang="en-US" dirty="0"/>
              <a:t> and </a:t>
            </a:r>
            <a:r>
              <a:rPr lang="en-US" dirty="0" err="1"/>
              <a:t>casda</a:t>
            </a:r>
            <a:endParaRPr lang="en-US" dirty="0"/>
          </a:p>
        </p:txBody>
      </p:sp>
      <p:pic>
        <p:nvPicPr>
          <p:cNvPr id="5" name="Picture Placeholder 4">
            <a:extLst>
              <a:ext uri="{FF2B5EF4-FFF2-40B4-BE49-F238E27FC236}">
                <a16:creationId xmlns:a16="http://schemas.microsoft.com/office/drawing/2014/main" id="{5E85B8BD-6100-414D-9FDC-D51857CC6672}"/>
              </a:ext>
            </a:extLst>
          </p:cNvPr>
          <p:cNvPicPr>
            <a:picLocks noGrp="1" noChangeAspect="1"/>
          </p:cNvPicPr>
          <p:nvPr>
            <p:ph type="pic" sz="quarter" idx="12"/>
          </p:nvPr>
        </p:nvPicPr>
        <p:blipFill>
          <a:blip r:embed="rId3"/>
          <a:srcRect l="27996" r="27996"/>
          <a:stretch>
            <a:fillRect/>
          </a:stretch>
        </p:blipFill>
        <p:spPr>
          <a:xfrm>
            <a:off x="5638800" y="1181100"/>
            <a:ext cx="2971800" cy="4495800"/>
          </a:xfrm>
          <a:prstGeom prst="rect">
            <a:avLst/>
          </a:prstGeom>
        </p:spPr>
      </p:pic>
    </p:spTree>
    <p:extLst>
      <p:ext uri="{BB962C8B-B14F-4D97-AF65-F5344CB8AC3E}">
        <p14:creationId xmlns:p14="http://schemas.microsoft.com/office/powerpoint/2010/main" val="3566073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87B524E-76E4-40E2-B84C-0507C2089568}"/>
              </a:ext>
            </a:extLst>
          </p:cNvPr>
          <p:cNvSpPr/>
          <p:nvPr/>
        </p:nvSpPr>
        <p:spPr>
          <a:xfrm>
            <a:off x="198117" y="2303889"/>
            <a:ext cx="4236721" cy="3045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4B8F1E3-04AF-4DAA-AE6F-D3640A12603F}"/>
              </a:ext>
            </a:extLst>
          </p:cNvPr>
          <p:cNvSpPr/>
          <p:nvPr/>
        </p:nvSpPr>
        <p:spPr>
          <a:xfrm>
            <a:off x="4648199" y="2303889"/>
            <a:ext cx="4236721" cy="30453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2D3FC593-6338-4390-8709-E8B9C2C67156}"/>
              </a:ext>
            </a:extLst>
          </p:cNvPr>
          <p:cNvSpPr>
            <a:spLocks noGrp="1"/>
          </p:cNvSpPr>
          <p:nvPr>
            <p:ph type="body" sz="quarter" idx="11"/>
          </p:nvPr>
        </p:nvSpPr>
        <p:spPr>
          <a:xfrm>
            <a:off x="137160" y="243840"/>
            <a:ext cx="9006840" cy="1112520"/>
          </a:xfrm>
        </p:spPr>
        <p:txBody>
          <a:bodyPr>
            <a:noAutofit/>
          </a:bodyPr>
          <a:lstStyle/>
          <a:p>
            <a:pPr algn="ctr"/>
            <a:r>
              <a:rPr lang="en-US" sz="4800" b="1" dirty="0"/>
              <a:t>Building National Partnerships</a:t>
            </a:r>
          </a:p>
        </p:txBody>
      </p:sp>
      <p:sp>
        <p:nvSpPr>
          <p:cNvPr id="2" name="Rectangle 1">
            <a:extLst>
              <a:ext uri="{FF2B5EF4-FFF2-40B4-BE49-F238E27FC236}">
                <a16:creationId xmlns:a16="http://schemas.microsoft.com/office/drawing/2014/main" id="{05EFC092-3DFF-4C80-8234-A3A6DF279FB5}"/>
              </a:ext>
            </a:extLst>
          </p:cNvPr>
          <p:cNvSpPr/>
          <p:nvPr/>
        </p:nvSpPr>
        <p:spPr>
          <a:xfrm>
            <a:off x="4855842" y="2548100"/>
            <a:ext cx="3920489" cy="2308324"/>
          </a:xfrm>
          <a:prstGeom prst="rect">
            <a:avLst/>
          </a:prstGeom>
        </p:spPr>
        <p:txBody>
          <a:bodyPr wrap="square">
            <a:spAutoFit/>
          </a:bodyPr>
          <a:lstStyle/>
          <a:p>
            <a:pPr marL="342900" indent="-342900">
              <a:buFont typeface="+mj-lt"/>
              <a:buAutoNum type="arabicPeriod" startAt="2"/>
            </a:pPr>
            <a:r>
              <a:rPr lang="en-CA" sz="1600" b="1" dirty="0">
                <a:solidFill>
                  <a:schemeClr val="bg1"/>
                </a:solidFill>
              </a:rPr>
              <a:t>During the course of local engagement efforts, the LMF becomes involved with a business that has locations in other P/Ts. In this case, the LMF should inquire if there might be interest at a corporate level for a larger partnership and if so connect this interest to the National Team</a:t>
            </a:r>
            <a:endParaRPr lang="en-US" sz="1600" b="1" dirty="0">
              <a:solidFill>
                <a:schemeClr val="bg1"/>
              </a:solidFill>
            </a:endParaRPr>
          </a:p>
        </p:txBody>
      </p:sp>
      <p:sp>
        <p:nvSpPr>
          <p:cNvPr id="14" name="Rectangle 13">
            <a:extLst>
              <a:ext uri="{FF2B5EF4-FFF2-40B4-BE49-F238E27FC236}">
                <a16:creationId xmlns:a16="http://schemas.microsoft.com/office/drawing/2014/main" id="{A9A288BB-DAF9-4131-90ED-579F27C2585D}"/>
              </a:ext>
            </a:extLst>
          </p:cNvPr>
          <p:cNvSpPr/>
          <p:nvPr/>
        </p:nvSpPr>
        <p:spPr>
          <a:xfrm>
            <a:off x="4876799" y="1844040"/>
            <a:ext cx="3539491" cy="584775"/>
          </a:xfrm>
          <a:prstGeom prst="rect">
            <a:avLst/>
          </a:prstGeom>
        </p:spPr>
        <p:txBody>
          <a:bodyPr wrap="square">
            <a:spAutoFit/>
          </a:bodyPr>
          <a:lstStyle/>
          <a:p>
            <a:pPr lvl="1"/>
            <a:endParaRPr lang="en-US" sz="1600" b="1" dirty="0"/>
          </a:p>
          <a:p>
            <a:pPr marL="742950" lvl="1" indent="-285750">
              <a:buFont typeface="Arial" panose="020B0604020202020204" pitchFamily="34" charset="0"/>
              <a:buChar char="•"/>
            </a:pPr>
            <a:endParaRPr lang="en-US" sz="1600" dirty="0"/>
          </a:p>
        </p:txBody>
      </p:sp>
      <p:sp>
        <p:nvSpPr>
          <p:cNvPr id="16" name="Rectangle 15">
            <a:extLst>
              <a:ext uri="{FF2B5EF4-FFF2-40B4-BE49-F238E27FC236}">
                <a16:creationId xmlns:a16="http://schemas.microsoft.com/office/drawing/2014/main" id="{30010AB0-5579-438D-966A-204C68827764}"/>
              </a:ext>
            </a:extLst>
          </p:cNvPr>
          <p:cNvSpPr/>
          <p:nvPr/>
        </p:nvSpPr>
        <p:spPr>
          <a:xfrm>
            <a:off x="4385311" y="1554480"/>
            <a:ext cx="4712970" cy="1538883"/>
          </a:xfrm>
          <a:prstGeom prst="rect">
            <a:avLst/>
          </a:prstGeom>
        </p:spPr>
        <p:txBody>
          <a:bodyPr wrap="square">
            <a:spAutoFit/>
          </a:bodyPr>
          <a:lstStyle/>
          <a:p>
            <a:pPr lvl="1"/>
            <a:endParaRPr lang="en-US" sz="1600" dirty="0"/>
          </a:p>
          <a:p>
            <a:pPr lvl="1"/>
            <a:endParaRPr lang="en-US" sz="1400" dirty="0"/>
          </a:p>
          <a:p>
            <a:pPr lvl="1"/>
            <a:endParaRPr lang="en-US" sz="1600"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dirty="0"/>
          </a:p>
        </p:txBody>
      </p:sp>
      <p:sp>
        <p:nvSpPr>
          <p:cNvPr id="6" name="TextBox 5">
            <a:extLst>
              <a:ext uri="{FF2B5EF4-FFF2-40B4-BE49-F238E27FC236}">
                <a16:creationId xmlns:a16="http://schemas.microsoft.com/office/drawing/2014/main" id="{52469E53-4158-4BA6-BCAB-48C52802AF56}"/>
              </a:ext>
            </a:extLst>
          </p:cNvPr>
          <p:cNvSpPr txBox="1"/>
          <p:nvPr/>
        </p:nvSpPr>
        <p:spPr>
          <a:xfrm>
            <a:off x="369570" y="2785288"/>
            <a:ext cx="3985261" cy="1877437"/>
          </a:xfrm>
          <a:prstGeom prst="rect">
            <a:avLst/>
          </a:prstGeom>
          <a:noFill/>
        </p:spPr>
        <p:txBody>
          <a:bodyPr wrap="square" rtlCol="0">
            <a:spAutoFit/>
          </a:bodyPr>
          <a:lstStyle/>
          <a:p>
            <a:endParaRPr lang="en-US" dirty="0"/>
          </a:p>
          <a:p>
            <a:pPr marL="342900" indent="-342900">
              <a:buFont typeface="+mj-lt"/>
              <a:buAutoNum type="arabicPeriod"/>
            </a:pPr>
            <a:r>
              <a:rPr lang="en-CA" sz="1600" b="1" dirty="0">
                <a:solidFill>
                  <a:schemeClr val="bg1"/>
                </a:solidFill>
              </a:rPr>
              <a:t>RWA National Team makes initial contact with a national employer, explains the intent and scope of RWA, and explores latitude and interest in a partnership.</a:t>
            </a:r>
            <a:endParaRPr lang="en-US" dirty="0"/>
          </a:p>
          <a:p>
            <a:endParaRPr lang="en-US" dirty="0"/>
          </a:p>
        </p:txBody>
      </p:sp>
      <p:sp>
        <p:nvSpPr>
          <p:cNvPr id="3" name="TextBox 2">
            <a:extLst>
              <a:ext uri="{FF2B5EF4-FFF2-40B4-BE49-F238E27FC236}">
                <a16:creationId xmlns:a16="http://schemas.microsoft.com/office/drawing/2014/main" id="{9BB4556D-03E0-4E42-A71B-46303251D3FB}"/>
              </a:ext>
            </a:extLst>
          </p:cNvPr>
          <p:cNvSpPr txBox="1"/>
          <p:nvPr/>
        </p:nvSpPr>
        <p:spPr>
          <a:xfrm>
            <a:off x="729614" y="1622913"/>
            <a:ext cx="7837169" cy="646331"/>
          </a:xfrm>
          <a:prstGeom prst="rect">
            <a:avLst/>
          </a:prstGeom>
          <a:noFill/>
        </p:spPr>
        <p:txBody>
          <a:bodyPr wrap="square" rtlCol="0">
            <a:spAutoFit/>
          </a:bodyPr>
          <a:lstStyle/>
          <a:p>
            <a:r>
              <a:rPr lang="en-US" dirty="0"/>
              <a:t>Potential national partnerships are accomplished in one of two ways:</a:t>
            </a:r>
          </a:p>
          <a:p>
            <a:endParaRPr lang="en-US" dirty="0"/>
          </a:p>
        </p:txBody>
      </p:sp>
    </p:spTree>
    <p:extLst>
      <p:ext uri="{BB962C8B-B14F-4D97-AF65-F5344CB8AC3E}">
        <p14:creationId xmlns:p14="http://schemas.microsoft.com/office/powerpoint/2010/main" val="3499997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D3FC593-6338-4390-8709-E8B9C2C67156}"/>
              </a:ext>
            </a:extLst>
          </p:cNvPr>
          <p:cNvSpPr>
            <a:spLocks noGrp="1"/>
          </p:cNvSpPr>
          <p:nvPr>
            <p:ph type="body" sz="quarter" idx="11"/>
          </p:nvPr>
        </p:nvSpPr>
        <p:spPr>
          <a:xfrm>
            <a:off x="137160" y="243840"/>
            <a:ext cx="9006840" cy="1112520"/>
          </a:xfrm>
        </p:spPr>
        <p:txBody>
          <a:bodyPr>
            <a:noAutofit/>
          </a:bodyPr>
          <a:lstStyle/>
          <a:p>
            <a:pPr algn="ctr"/>
            <a:r>
              <a:rPr lang="en-US" sz="4800" b="1" dirty="0"/>
              <a:t>Building National Partnerships</a:t>
            </a:r>
          </a:p>
        </p:txBody>
      </p:sp>
      <p:sp>
        <p:nvSpPr>
          <p:cNvPr id="2" name="Rectangle 1">
            <a:extLst>
              <a:ext uri="{FF2B5EF4-FFF2-40B4-BE49-F238E27FC236}">
                <a16:creationId xmlns:a16="http://schemas.microsoft.com/office/drawing/2014/main" id="{05EFC092-3DFF-4C80-8234-A3A6DF279FB5}"/>
              </a:ext>
            </a:extLst>
          </p:cNvPr>
          <p:cNvSpPr/>
          <p:nvPr/>
        </p:nvSpPr>
        <p:spPr>
          <a:xfrm>
            <a:off x="4434840" y="1909838"/>
            <a:ext cx="4712970" cy="1308050"/>
          </a:xfrm>
          <a:prstGeom prst="rect">
            <a:avLst/>
          </a:prstGeom>
        </p:spPr>
        <p:txBody>
          <a:bodyPr wrap="square">
            <a:spAutoFit/>
          </a:bodyPr>
          <a:lstStyle/>
          <a:p>
            <a:pPr lvl="1"/>
            <a:endParaRPr lang="en-US" sz="1500" dirty="0"/>
          </a:p>
          <a:p>
            <a:pPr lvl="1"/>
            <a:endParaRPr lang="en-US" sz="1600"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b="1" dirty="0"/>
          </a:p>
          <a:p>
            <a:pPr marL="742950" lvl="1" indent="-285750">
              <a:buFont typeface="Arial" panose="020B0604020202020204" pitchFamily="34" charset="0"/>
              <a:buChar char="•"/>
            </a:pPr>
            <a:endParaRPr lang="en-US" sz="1600" dirty="0"/>
          </a:p>
        </p:txBody>
      </p:sp>
      <p:sp>
        <p:nvSpPr>
          <p:cNvPr id="14" name="Rectangle 13">
            <a:extLst>
              <a:ext uri="{FF2B5EF4-FFF2-40B4-BE49-F238E27FC236}">
                <a16:creationId xmlns:a16="http://schemas.microsoft.com/office/drawing/2014/main" id="{A9A288BB-DAF9-4131-90ED-579F27C2585D}"/>
              </a:ext>
            </a:extLst>
          </p:cNvPr>
          <p:cNvSpPr/>
          <p:nvPr/>
        </p:nvSpPr>
        <p:spPr>
          <a:xfrm>
            <a:off x="4876799" y="1844040"/>
            <a:ext cx="3539491" cy="584775"/>
          </a:xfrm>
          <a:prstGeom prst="rect">
            <a:avLst/>
          </a:prstGeom>
        </p:spPr>
        <p:txBody>
          <a:bodyPr wrap="square">
            <a:spAutoFit/>
          </a:bodyPr>
          <a:lstStyle/>
          <a:p>
            <a:pPr lvl="1"/>
            <a:endParaRPr lang="en-US" sz="1600" b="1" dirty="0"/>
          </a:p>
          <a:p>
            <a:pPr marL="742950" lvl="1" indent="-285750">
              <a:buFont typeface="Arial" panose="020B0604020202020204" pitchFamily="34" charset="0"/>
              <a:buChar char="•"/>
            </a:pPr>
            <a:endParaRPr lang="en-US" sz="1600" dirty="0"/>
          </a:p>
        </p:txBody>
      </p:sp>
      <p:sp>
        <p:nvSpPr>
          <p:cNvPr id="16" name="Rectangle 15">
            <a:extLst>
              <a:ext uri="{FF2B5EF4-FFF2-40B4-BE49-F238E27FC236}">
                <a16:creationId xmlns:a16="http://schemas.microsoft.com/office/drawing/2014/main" id="{30010AB0-5579-438D-966A-204C68827764}"/>
              </a:ext>
            </a:extLst>
          </p:cNvPr>
          <p:cNvSpPr/>
          <p:nvPr/>
        </p:nvSpPr>
        <p:spPr>
          <a:xfrm>
            <a:off x="4385311" y="1554480"/>
            <a:ext cx="4712970" cy="1538883"/>
          </a:xfrm>
          <a:prstGeom prst="rect">
            <a:avLst/>
          </a:prstGeom>
        </p:spPr>
        <p:txBody>
          <a:bodyPr wrap="square">
            <a:spAutoFit/>
          </a:bodyPr>
          <a:lstStyle/>
          <a:p>
            <a:pPr lvl="1"/>
            <a:endParaRPr lang="en-US" sz="1600" dirty="0"/>
          </a:p>
          <a:p>
            <a:pPr lvl="1"/>
            <a:endParaRPr lang="en-US" sz="1400"/>
          </a:p>
          <a:p>
            <a:pPr lvl="1"/>
            <a:endParaRPr lang="en-US" sz="1600"/>
          </a:p>
          <a:p>
            <a:pPr marL="742950" lvl="1" indent="-285750">
              <a:buFont typeface="Arial" panose="020B0604020202020204" pitchFamily="34" charset="0"/>
              <a:buChar char="•"/>
            </a:pPr>
            <a:endParaRPr lang="en-US" sz="1600" b="1"/>
          </a:p>
          <a:p>
            <a:pPr marL="742950" lvl="1" indent="-285750">
              <a:buFont typeface="Arial" panose="020B0604020202020204" pitchFamily="34" charset="0"/>
              <a:buChar char="•"/>
            </a:pPr>
            <a:endParaRPr lang="en-US" sz="1600" b="1"/>
          </a:p>
          <a:p>
            <a:pPr marL="742950" lvl="1" indent="-285750">
              <a:buFont typeface="Arial" panose="020B0604020202020204" pitchFamily="34" charset="0"/>
              <a:buChar char="•"/>
            </a:pPr>
            <a:endParaRPr lang="en-US" sz="1600" dirty="0"/>
          </a:p>
        </p:txBody>
      </p:sp>
      <p:sp>
        <p:nvSpPr>
          <p:cNvPr id="6" name="TextBox 5">
            <a:extLst>
              <a:ext uri="{FF2B5EF4-FFF2-40B4-BE49-F238E27FC236}">
                <a16:creationId xmlns:a16="http://schemas.microsoft.com/office/drawing/2014/main" id="{52469E53-4158-4BA6-BCAB-48C52802AF56}"/>
              </a:ext>
            </a:extLst>
          </p:cNvPr>
          <p:cNvSpPr txBox="1"/>
          <p:nvPr/>
        </p:nvSpPr>
        <p:spPr>
          <a:xfrm>
            <a:off x="649606" y="1447800"/>
            <a:ext cx="8174353" cy="4031873"/>
          </a:xfrm>
          <a:prstGeom prst="rect">
            <a:avLst/>
          </a:prstGeom>
          <a:noFill/>
        </p:spPr>
        <p:txBody>
          <a:bodyPr wrap="square" rtlCol="0">
            <a:spAutoFit/>
          </a:bodyPr>
          <a:lstStyle/>
          <a:p>
            <a:r>
              <a:rPr lang="en-CA" sz="2000" dirty="0"/>
              <a:t>The type and scope of a national partnership depends on the structure and interest / need of corporate national. Depending on the nature of the structure of the business, a national partnership may reflect the following scenarios:</a:t>
            </a:r>
          </a:p>
          <a:p>
            <a:endParaRPr lang="en-CA" sz="2000" dirty="0"/>
          </a:p>
          <a:p>
            <a:pPr marL="285750" indent="-285750">
              <a:buFont typeface="Arial" panose="020B0604020202020204" pitchFamily="34" charset="0"/>
              <a:buChar char="•"/>
            </a:pPr>
            <a:r>
              <a:rPr lang="en-CA" sz="2000" dirty="0"/>
              <a:t>All locations are expected to participate</a:t>
            </a:r>
          </a:p>
          <a:p>
            <a:pPr marL="285750" indent="-285750">
              <a:buFont typeface="Arial" panose="020B0604020202020204" pitchFamily="34" charset="0"/>
              <a:buChar char="•"/>
            </a:pPr>
            <a:r>
              <a:rPr lang="en-CA" sz="2000" dirty="0"/>
              <a:t>All locations are ‘strongly encouraged’ to participate (e.g. Ambassador model)</a:t>
            </a:r>
          </a:p>
          <a:p>
            <a:pPr marL="285750" indent="-285750">
              <a:buFont typeface="Arial" panose="020B0604020202020204" pitchFamily="34" charset="0"/>
              <a:buChar char="•"/>
            </a:pPr>
            <a:r>
              <a:rPr lang="en-CA" sz="2000" dirty="0"/>
              <a:t>A select number of locations in key P/</a:t>
            </a:r>
            <a:r>
              <a:rPr lang="en-CA" sz="2000" dirty="0" err="1"/>
              <a:t>Ts</a:t>
            </a:r>
            <a:r>
              <a:rPr lang="en-CA" sz="2000" dirty="0"/>
              <a:t> are identified for a targeted pilot. Upon demonstrated success, the pilot is rolled out to additional locations. </a:t>
            </a:r>
          </a:p>
          <a:p>
            <a:endParaRPr lang="en-CA" dirty="0"/>
          </a:p>
          <a:p>
            <a:endParaRPr lang="en-US" dirty="0"/>
          </a:p>
        </p:txBody>
      </p:sp>
    </p:spTree>
    <p:extLst>
      <p:ext uri="{BB962C8B-B14F-4D97-AF65-F5344CB8AC3E}">
        <p14:creationId xmlns:p14="http://schemas.microsoft.com/office/powerpoint/2010/main" val="1780650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9059223-2096-4150-8D45-5FD29740EBD7}"/>
              </a:ext>
            </a:extLst>
          </p:cNvPr>
          <p:cNvSpPr/>
          <p:nvPr/>
        </p:nvSpPr>
        <p:spPr>
          <a:xfrm>
            <a:off x="15240" y="1981200"/>
            <a:ext cx="3672840" cy="296625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801125" y="259080"/>
            <a:ext cx="7543800" cy="1112520"/>
          </a:xfrm>
        </p:spPr>
        <p:txBody>
          <a:bodyPr>
            <a:noAutofit/>
          </a:bodyPr>
          <a:lstStyle/>
          <a:p>
            <a:pPr algn="ctr"/>
            <a:r>
              <a:rPr lang="en-US" sz="4800" b="1" dirty="0"/>
              <a:t>The Costco Partnership</a:t>
            </a:r>
          </a:p>
        </p:txBody>
      </p:sp>
      <p:pic>
        <p:nvPicPr>
          <p:cNvPr id="5" name="Picture 4">
            <a:extLst>
              <a:ext uri="{FF2B5EF4-FFF2-40B4-BE49-F238E27FC236}">
                <a16:creationId xmlns:a16="http://schemas.microsoft.com/office/drawing/2014/main" id="{7D92825E-0D28-4C54-9EE4-03301A3A08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98516" y="1965959"/>
            <a:ext cx="5460725" cy="2966257"/>
          </a:xfrm>
          <a:prstGeom prst="rect">
            <a:avLst/>
          </a:prstGeom>
        </p:spPr>
      </p:pic>
      <p:sp>
        <p:nvSpPr>
          <p:cNvPr id="7" name="TextBox 6">
            <a:extLst>
              <a:ext uri="{FF2B5EF4-FFF2-40B4-BE49-F238E27FC236}">
                <a16:creationId xmlns:a16="http://schemas.microsoft.com/office/drawing/2014/main" id="{B89321C8-FB14-43A7-9A17-7E2EFC4606A2}"/>
              </a:ext>
            </a:extLst>
          </p:cNvPr>
          <p:cNvSpPr txBox="1"/>
          <p:nvPr/>
        </p:nvSpPr>
        <p:spPr>
          <a:xfrm>
            <a:off x="328686" y="1963638"/>
            <a:ext cx="3161273" cy="2616101"/>
          </a:xfrm>
          <a:prstGeom prst="rect">
            <a:avLst/>
          </a:prstGeom>
          <a:solidFill>
            <a:schemeClr val="bg1">
              <a:alpha val="0"/>
            </a:schemeClr>
          </a:solidFill>
        </p:spPr>
        <p:txBody>
          <a:bodyPr wrap="square" rtlCol="0">
            <a:spAutoFit/>
          </a:bodyPr>
          <a:lstStyle/>
          <a:p>
            <a:pPr algn="ctr"/>
            <a:endParaRPr lang="en-CA" sz="2000" dirty="0"/>
          </a:p>
          <a:p>
            <a:pPr algn="ctr"/>
            <a:r>
              <a:rPr lang="en-CA" sz="1600" b="1" dirty="0">
                <a:solidFill>
                  <a:schemeClr val="bg1"/>
                </a:solidFill>
              </a:rPr>
              <a:t>Costco Wholesale Corporation is a membership-only warehouse club that provides a wide selection of merchandise. It is the seventh largest retailer in the world. It has 100+ locations in nine Canadian provinces, and 730 locations worldwide. </a:t>
            </a:r>
            <a:endParaRPr lang="en-US" b="1" dirty="0">
              <a:solidFill>
                <a:schemeClr val="bg1"/>
              </a:solidFill>
            </a:endParaRPr>
          </a:p>
        </p:txBody>
      </p:sp>
      <p:pic>
        <p:nvPicPr>
          <p:cNvPr id="8" name="Picture 2" descr="Costco">
            <a:extLst>
              <a:ext uri="{FF2B5EF4-FFF2-40B4-BE49-F238E27FC236}">
                <a16:creationId xmlns:a16="http://schemas.microsoft.com/office/drawing/2014/main" id="{9E50816E-F4EA-4BE6-BC7C-0B7D6D13713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0804" y="6105606"/>
            <a:ext cx="2150917" cy="69456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A5BE745-4978-4097-9F9A-6C8B2CA8BE8B}"/>
              </a:ext>
            </a:extLst>
          </p:cNvPr>
          <p:cNvCxnSpPr>
            <a:cxnSpLocks/>
          </p:cNvCxnSpPr>
          <p:nvPr/>
        </p:nvCxnSpPr>
        <p:spPr>
          <a:xfrm>
            <a:off x="0" y="196596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A02445-9BA0-4AC9-81E4-9D73E1AEE494}"/>
              </a:ext>
            </a:extLst>
          </p:cNvPr>
          <p:cNvCxnSpPr>
            <a:cxnSpLocks/>
          </p:cNvCxnSpPr>
          <p:nvPr/>
        </p:nvCxnSpPr>
        <p:spPr>
          <a:xfrm>
            <a:off x="15240" y="495300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FA7CE2-24C9-4CDA-B9E9-5182C6FB5475}"/>
              </a:ext>
            </a:extLst>
          </p:cNvPr>
          <p:cNvCxnSpPr>
            <a:cxnSpLocks/>
          </p:cNvCxnSpPr>
          <p:nvPr/>
        </p:nvCxnSpPr>
        <p:spPr>
          <a:xfrm>
            <a:off x="3688080" y="1965960"/>
            <a:ext cx="0" cy="298704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6331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799" y="1371600"/>
            <a:ext cx="7303958" cy="2196059"/>
          </a:xfrm>
        </p:spPr>
        <p:txBody>
          <a:bodyPr/>
          <a:lstStyle/>
          <a:p>
            <a:pPr marL="285750" indent="-285750">
              <a:buFont typeface="Arial" panose="020B0604020202020204" pitchFamily="34" charset="0"/>
              <a:buChar char="•"/>
            </a:pPr>
            <a:r>
              <a:rPr lang="en-US" b="1" dirty="0"/>
              <a:t>National partnership formed in 2013</a:t>
            </a:r>
          </a:p>
          <a:p>
            <a:pPr marL="285750" indent="-285750">
              <a:buFont typeface="Arial" panose="020B0604020202020204" pitchFamily="34" charset="0"/>
              <a:buChar char="•"/>
            </a:pPr>
            <a:r>
              <a:rPr lang="en-US" b="1" dirty="0"/>
              <a:t># of participating stores across Canada: 100+</a:t>
            </a:r>
          </a:p>
          <a:p>
            <a:pPr marL="285750" indent="-285750">
              <a:buFont typeface="Arial" panose="020B0604020202020204" pitchFamily="34" charset="0"/>
              <a:buChar char="•"/>
            </a:pPr>
            <a:r>
              <a:rPr lang="en-US" b="1" dirty="0"/>
              <a:t>Participating provinces/territories: All but PEI and Territories</a:t>
            </a:r>
          </a:p>
          <a:p>
            <a:pPr marL="285750" indent="-285750">
              <a:buFont typeface="Arial" panose="020B0604020202020204" pitchFamily="34" charset="0"/>
              <a:buChar char="•"/>
            </a:pPr>
            <a:r>
              <a:rPr lang="en-US" b="1" dirty="0"/>
              <a:t>Total # of hires in Phase 1: approximately 400</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11480"/>
            <a:ext cx="8290560" cy="609600"/>
          </a:xfrm>
        </p:spPr>
        <p:txBody>
          <a:bodyPr/>
          <a:lstStyle/>
          <a:p>
            <a:r>
              <a:rPr lang="en-US" sz="4800" dirty="0"/>
              <a:t>The Costco partnership</a:t>
            </a:r>
          </a:p>
        </p:txBody>
      </p:sp>
      <p:pic>
        <p:nvPicPr>
          <p:cNvPr id="23" name="Picture 22">
            <a:extLst>
              <a:ext uri="{FF2B5EF4-FFF2-40B4-BE49-F238E27FC236}">
                <a16:creationId xmlns:a16="http://schemas.microsoft.com/office/drawing/2014/main" id="{6DCF3852-FF4F-40B7-9EAF-9E0F5A5FC9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0184" y="3808274"/>
            <a:ext cx="5203231" cy="2880360"/>
          </a:xfrm>
          <a:prstGeom prst="rect">
            <a:avLst/>
          </a:prstGeom>
        </p:spPr>
      </p:pic>
      <p:sp>
        <p:nvSpPr>
          <p:cNvPr id="24" name="TextBox 23">
            <a:extLst>
              <a:ext uri="{FF2B5EF4-FFF2-40B4-BE49-F238E27FC236}">
                <a16:creationId xmlns:a16="http://schemas.microsoft.com/office/drawing/2014/main" id="{934B0689-AE83-40BE-A36A-D1372F629EA9}"/>
              </a:ext>
            </a:extLst>
          </p:cNvPr>
          <p:cNvSpPr txBox="1"/>
          <p:nvPr/>
        </p:nvSpPr>
        <p:spPr>
          <a:xfrm>
            <a:off x="2883310" y="4066491"/>
            <a:ext cx="2532297" cy="1754326"/>
          </a:xfrm>
          <a:prstGeom prst="rect">
            <a:avLst/>
          </a:prstGeom>
          <a:noFill/>
        </p:spPr>
        <p:txBody>
          <a:bodyPr wrap="square" rtlCol="0">
            <a:spAutoFit/>
          </a:bodyPr>
          <a:lstStyle/>
          <a:p>
            <a:pPr algn="ctr"/>
            <a:r>
              <a:rPr lang="en-US" sz="1600" i="1" dirty="0"/>
              <a:t>“Our partnership with RWA has brought us some of the most committed employees.”</a:t>
            </a:r>
          </a:p>
          <a:p>
            <a:pPr algn="ctr"/>
            <a:endParaRPr lang="en-US" sz="1600" dirty="0"/>
          </a:p>
          <a:p>
            <a:pPr algn="ctr"/>
            <a:r>
              <a:rPr lang="en-US" sz="1200" dirty="0"/>
              <a:t>David Skinner VP HR Canada</a:t>
            </a:r>
          </a:p>
        </p:txBody>
      </p:sp>
    </p:spTree>
    <p:extLst>
      <p:ext uri="{BB962C8B-B14F-4D97-AF65-F5344CB8AC3E}">
        <p14:creationId xmlns:p14="http://schemas.microsoft.com/office/powerpoint/2010/main" val="1230894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1082040" y="1143000"/>
            <a:ext cx="7345680" cy="5181600"/>
          </a:xfrm>
        </p:spPr>
        <p:txBody>
          <a:bodyPr>
            <a:normAutofit fontScale="92500" lnSpcReduction="10000"/>
          </a:bodyPr>
          <a:lstStyle/>
          <a:p>
            <a:pPr marL="457200" indent="-457200">
              <a:buFont typeface="+mj-lt"/>
              <a:buAutoNum type="arabicPeriod"/>
            </a:pPr>
            <a:r>
              <a:rPr lang="en-US" sz="2000" dirty="0">
                <a:latin typeface="+mn-lt"/>
              </a:rPr>
              <a:t>Meet with managers at participating store locations to establish local relationship, collect details of the hiring process, timing, types of jobs, # of resumes expected</a:t>
            </a:r>
          </a:p>
          <a:p>
            <a:pPr marL="457200" indent="-457200">
              <a:buFont typeface="+mj-lt"/>
              <a:buAutoNum type="arabicPeriod"/>
            </a:pPr>
            <a:endParaRPr lang="en-US" sz="2000" dirty="0">
              <a:latin typeface="+mn-lt"/>
            </a:endParaRPr>
          </a:p>
          <a:p>
            <a:pPr marL="457200" indent="-457200">
              <a:buFont typeface="+mj-lt"/>
              <a:buAutoNum type="arabicPeriod"/>
            </a:pPr>
            <a:r>
              <a:rPr lang="en-US" sz="2000" dirty="0">
                <a:latin typeface="+mn-lt"/>
              </a:rPr>
              <a:t>Share information on RWA with store manager</a:t>
            </a:r>
          </a:p>
          <a:p>
            <a:pPr marL="457200" indent="-457200">
              <a:buFont typeface="+mj-lt"/>
              <a:buAutoNum type="arabicPeriod"/>
            </a:pPr>
            <a:endParaRPr lang="en-US" sz="2000" dirty="0">
              <a:latin typeface="+mn-lt"/>
            </a:endParaRPr>
          </a:p>
          <a:p>
            <a:pPr marL="457200" indent="-457200">
              <a:buFont typeface="+mj-lt"/>
              <a:buAutoNum type="arabicPeriod"/>
            </a:pPr>
            <a:r>
              <a:rPr lang="en-US" sz="2000" dirty="0">
                <a:latin typeface="+mn-lt"/>
              </a:rPr>
              <a:t>Share job opportunities with agency partners who will determine qualified candidates</a:t>
            </a:r>
          </a:p>
          <a:p>
            <a:pPr marL="457200" indent="-457200">
              <a:buFont typeface="+mj-lt"/>
              <a:buAutoNum type="arabicPeriod"/>
            </a:pPr>
            <a:endParaRPr lang="en-US" sz="2000" dirty="0">
              <a:latin typeface="+mn-lt"/>
            </a:endParaRPr>
          </a:p>
          <a:p>
            <a:pPr marL="457200" indent="-457200">
              <a:buFont typeface="+mj-lt"/>
              <a:buAutoNum type="arabicPeriod"/>
            </a:pPr>
            <a:r>
              <a:rPr lang="en-US" sz="2000" u="sng" dirty="0"/>
              <a:t>Most</a:t>
            </a:r>
            <a:r>
              <a:rPr lang="en-US" sz="2000" dirty="0"/>
              <a:t> Costco locations have two hiring cycles per year: May 15 and October 15</a:t>
            </a:r>
          </a:p>
          <a:p>
            <a:pPr marL="457200" indent="-457200">
              <a:buFont typeface="+mj-lt"/>
              <a:buAutoNum type="arabicPeriod"/>
            </a:pPr>
            <a:endParaRPr lang="en-US" sz="2000" dirty="0">
              <a:latin typeface="+mn-lt"/>
            </a:endParaRPr>
          </a:p>
          <a:p>
            <a:pPr marL="457200" indent="-457200">
              <a:buFont typeface="+mj-lt"/>
              <a:buAutoNum type="arabicPeriod"/>
            </a:pPr>
            <a:r>
              <a:rPr lang="en-US" sz="2000" dirty="0">
                <a:latin typeface="+mn-lt"/>
              </a:rPr>
              <a:t>Applications forwarded by RWA agency partners to each store location </a:t>
            </a:r>
            <a:r>
              <a:rPr lang="en-US" sz="2000" u="sng" dirty="0">
                <a:latin typeface="+mn-lt"/>
              </a:rPr>
              <a:t>30 days in advance </a:t>
            </a:r>
            <a:r>
              <a:rPr lang="en-US" sz="2000" dirty="0">
                <a:latin typeface="+mn-lt"/>
              </a:rPr>
              <a:t>of the Costco hiring cycle (April 15 and September 15)</a:t>
            </a:r>
            <a:endParaRPr lang="en-US" sz="2000"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274320" y="304800"/>
            <a:ext cx="8595360" cy="609600"/>
          </a:xfrm>
        </p:spPr>
        <p:txBody>
          <a:bodyPr/>
          <a:lstStyle/>
          <a:p>
            <a:r>
              <a:rPr lang="en-US" dirty="0"/>
              <a:t>Supporting Costco in inclusive hiring</a:t>
            </a:r>
          </a:p>
        </p:txBody>
      </p:sp>
    </p:spTree>
    <p:extLst>
      <p:ext uri="{BB962C8B-B14F-4D97-AF65-F5344CB8AC3E}">
        <p14:creationId xmlns:p14="http://schemas.microsoft.com/office/powerpoint/2010/main" val="2949337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960120" y="1371599"/>
            <a:ext cx="6675120" cy="4985657"/>
          </a:xfrm>
        </p:spPr>
        <p:txBody>
          <a:bodyPr>
            <a:normAutofit fontScale="85000" lnSpcReduction="10000"/>
          </a:bodyPr>
          <a:lstStyle/>
          <a:p>
            <a:pPr marL="457200" indent="-457200">
              <a:buFont typeface="+mj-lt"/>
              <a:buAutoNum type="arabicPeriod" startAt="6"/>
            </a:pPr>
            <a:r>
              <a:rPr lang="en-US" sz="2000" dirty="0">
                <a:latin typeface="+mn-lt"/>
              </a:rPr>
              <a:t>Candidates should be provided assistance during the interview/selection process if needed by the agency partner</a:t>
            </a:r>
          </a:p>
          <a:p>
            <a:pPr marL="457200" indent="-457200">
              <a:buFont typeface="+mj-lt"/>
              <a:buAutoNum type="arabicPeriod" startAt="6"/>
            </a:pPr>
            <a:endParaRPr lang="en-US" sz="2000" dirty="0">
              <a:latin typeface="+mn-lt"/>
            </a:endParaRPr>
          </a:p>
          <a:p>
            <a:pPr marL="457200" indent="-457200">
              <a:buFont typeface="+mj-lt"/>
              <a:buAutoNum type="arabicPeriod" startAt="6"/>
            </a:pPr>
            <a:r>
              <a:rPr lang="en-US" sz="2000" dirty="0">
                <a:latin typeface="+mn-lt"/>
              </a:rPr>
              <a:t>LMF to follow up with store managers (by phone, email or in person) to ensure the process has been successful and to maintain the relationship with the business</a:t>
            </a:r>
          </a:p>
          <a:p>
            <a:pPr marL="457200" indent="-457200">
              <a:buFont typeface="+mj-lt"/>
              <a:buAutoNum type="arabicPeriod" startAt="6"/>
            </a:pPr>
            <a:endParaRPr lang="en-US" sz="2000" dirty="0">
              <a:latin typeface="+mn-lt"/>
            </a:endParaRPr>
          </a:p>
          <a:p>
            <a:pPr marL="457200" indent="-457200">
              <a:buFont typeface="+mj-lt"/>
              <a:buAutoNum type="arabicPeriod" startAt="6"/>
            </a:pPr>
            <a:r>
              <a:rPr lang="en-US" sz="2000" dirty="0">
                <a:latin typeface="+mn-lt"/>
              </a:rPr>
              <a:t>LMF to follow up with agency partners to ensure the hiring process was successful and to collect necessary forms</a:t>
            </a:r>
          </a:p>
          <a:p>
            <a:pPr marL="457200" indent="-457200">
              <a:buFont typeface="+mj-lt"/>
              <a:buAutoNum type="arabicPeriod" startAt="6"/>
            </a:pPr>
            <a:endParaRPr lang="en-US" sz="2000" dirty="0">
              <a:latin typeface="+mn-lt"/>
            </a:endParaRPr>
          </a:p>
          <a:p>
            <a:pPr marL="457200" indent="-457200">
              <a:buFont typeface="+mj-lt"/>
              <a:buAutoNum type="arabicPeriod" startAt="6"/>
            </a:pPr>
            <a:r>
              <a:rPr lang="en-US" sz="2000" dirty="0">
                <a:latin typeface="+mn-lt"/>
              </a:rPr>
              <a:t>LMF maintains ongoing contact with each store manager to address any issues that may arise</a:t>
            </a:r>
          </a:p>
          <a:p>
            <a:pPr marL="457200" indent="-457200">
              <a:buFont typeface="+mj-lt"/>
              <a:buAutoNum type="arabicPeriod" startAt="6"/>
            </a:pPr>
            <a:endParaRPr lang="en-US" sz="2000" dirty="0">
              <a:latin typeface="+mn-lt"/>
            </a:endParaRPr>
          </a:p>
          <a:p>
            <a:pPr marL="457200" indent="-457200">
              <a:buFont typeface="+mj-lt"/>
              <a:buAutoNum type="arabicPeriod" startAt="6"/>
            </a:pPr>
            <a:r>
              <a:rPr lang="en-US" sz="2000" dirty="0">
                <a:latin typeface="+mn-lt"/>
              </a:rPr>
              <a:t>Costco now committed to 2 hires per store location</a:t>
            </a:r>
          </a:p>
          <a:p>
            <a:pPr marL="457200" indent="-457200">
              <a:buFont typeface="+mj-lt"/>
              <a:buAutoNum type="arabicPeriod" startAt="6"/>
            </a:pPr>
            <a:endParaRPr lang="en-US" sz="2000" dirty="0">
              <a:latin typeface="+mn-lt"/>
            </a:endParaRPr>
          </a:p>
          <a:p>
            <a:pPr marL="457200" indent="-457200">
              <a:buFont typeface="+mj-lt"/>
              <a:buAutoNum type="arabicPeriod" startAt="6"/>
            </a:pPr>
            <a:endParaRPr lang="en-US" sz="2000"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350520" y="396240"/>
            <a:ext cx="8793480" cy="609600"/>
          </a:xfrm>
        </p:spPr>
        <p:txBody>
          <a:bodyPr/>
          <a:lstStyle/>
          <a:p>
            <a:r>
              <a:rPr lang="en-US" dirty="0"/>
              <a:t>Supporting Costco in inclusive hiring</a:t>
            </a:r>
          </a:p>
        </p:txBody>
      </p:sp>
    </p:spTree>
    <p:extLst>
      <p:ext uri="{BB962C8B-B14F-4D97-AF65-F5344CB8AC3E}">
        <p14:creationId xmlns:p14="http://schemas.microsoft.com/office/powerpoint/2010/main" val="4140640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2BBDB-9075-46E7-9DFA-9D37BA1AD106}"/>
              </a:ext>
            </a:extLst>
          </p:cNvPr>
          <p:cNvSpPr/>
          <p:nvPr/>
        </p:nvSpPr>
        <p:spPr>
          <a:xfrm>
            <a:off x="15240" y="2087881"/>
            <a:ext cx="4045773" cy="2865119"/>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Image result for home depot canada">
            <a:extLst>
              <a:ext uri="{FF2B5EF4-FFF2-40B4-BE49-F238E27FC236}">
                <a16:creationId xmlns:a16="http://schemas.microsoft.com/office/drawing/2014/main" id="{390A2DA8-6DA7-4BD6-BD36-441D42C8345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61013" y="2087881"/>
            <a:ext cx="5430433" cy="286511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sz="quarter" idx="11"/>
          </p:nvPr>
        </p:nvSpPr>
        <p:spPr>
          <a:xfrm>
            <a:off x="30480" y="228600"/>
            <a:ext cx="9144000" cy="1112520"/>
          </a:xfrm>
        </p:spPr>
        <p:txBody>
          <a:bodyPr>
            <a:noAutofit/>
          </a:bodyPr>
          <a:lstStyle/>
          <a:p>
            <a:pPr algn="ctr"/>
            <a:r>
              <a:rPr lang="en-US" sz="4800" b="1" dirty="0"/>
              <a:t>The Home Depot Partnership</a:t>
            </a:r>
          </a:p>
        </p:txBody>
      </p:sp>
      <p:sp>
        <p:nvSpPr>
          <p:cNvPr id="9" name="TextBox 8">
            <a:extLst>
              <a:ext uri="{FF2B5EF4-FFF2-40B4-BE49-F238E27FC236}">
                <a16:creationId xmlns:a16="http://schemas.microsoft.com/office/drawing/2014/main" id="{99475FF0-51FB-4327-A1D5-D705F08615FA}"/>
              </a:ext>
            </a:extLst>
          </p:cNvPr>
          <p:cNvSpPr txBox="1"/>
          <p:nvPr/>
        </p:nvSpPr>
        <p:spPr>
          <a:xfrm>
            <a:off x="244086" y="1874521"/>
            <a:ext cx="3660428" cy="3385542"/>
          </a:xfrm>
          <a:prstGeom prst="rect">
            <a:avLst/>
          </a:prstGeom>
          <a:solidFill>
            <a:schemeClr val="bg1">
              <a:alpha val="0"/>
            </a:schemeClr>
          </a:solidFill>
        </p:spPr>
        <p:txBody>
          <a:bodyPr wrap="square" rtlCol="0">
            <a:spAutoFit/>
          </a:bodyPr>
          <a:lstStyle/>
          <a:p>
            <a:pPr algn="ctr"/>
            <a:endParaRPr lang="en-CA" sz="2000" dirty="0"/>
          </a:p>
          <a:p>
            <a:pPr algn="ctr"/>
            <a:r>
              <a:rPr lang="en-CA" sz="1600" b="1" dirty="0">
                <a:solidFill>
                  <a:schemeClr val="bg1"/>
                </a:solidFill>
              </a:rPr>
              <a:t>The Home Depot Canada is the world's largest home improvement retailer, catering to do-it-</a:t>
            </a:r>
            <a:r>
              <a:rPr lang="en-CA" sz="1600" b="1" dirty="0" err="1">
                <a:solidFill>
                  <a:schemeClr val="bg1"/>
                </a:solidFill>
              </a:rPr>
              <a:t>yourselfers</a:t>
            </a:r>
            <a:r>
              <a:rPr lang="en-CA" sz="1600" b="1" dirty="0">
                <a:solidFill>
                  <a:schemeClr val="bg1"/>
                </a:solidFill>
              </a:rPr>
              <a:t>, as well as home improvement, construction and building maintenance professionals. Currently Home Depot operates in all Canadian provinces, employing more than 28,000 associates in 178 stores in Canada.</a:t>
            </a:r>
            <a:endParaRPr lang="en-US" sz="1600" b="1" dirty="0">
              <a:solidFill>
                <a:schemeClr val="bg1"/>
              </a:solidFill>
            </a:endParaRPr>
          </a:p>
          <a:p>
            <a:endParaRPr lang="en-US" dirty="0"/>
          </a:p>
        </p:txBody>
      </p:sp>
      <p:cxnSp>
        <p:nvCxnSpPr>
          <p:cNvPr id="10" name="Straight Connector 9">
            <a:extLst>
              <a:ext uri="{FF2B5EF4-FFF2-40B4-BE49-F238E27FC236}">
                <a16:creationId xmlns:a16="http://schemas.microsoft.com/office/drawing/2014/main" id="{5F4392EB-B2BB-4F2D-896A-2C2709F8D96C}"/>
              </a:ext>
            </a:extLst>
          </p:cNvPr>
          <p:cNvCxnSpPr>
            <a:cxnSpLocks/>
          </p:cNvCxnSpPr>
          <p:nvPr/>
        </p:nvCxnSpPr>
        <p:spPr>
          <a:xfrm>
            <a:off x="0" y="207264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88CA73-E4B0-40CE-8534-F1A0F3713463}"/>
              </a:ext>
            </a:extLst>
          </p:cNvPr>
          <p:cNvCxnSpPr>
            <a:cxnSpLocks/>
          </p:cNvCxnSpPr>
          <p:nvPr/>
        </p:nvCxnSpPr>
        <p:spPr>
          <a:xfrm>
            <a:off x="15240" y="495300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7E3E35-5BD0-446D-A09D-5573C8B123FF}"/>
              </a:ext>
            </a:extLst>
          </p:cNvPr>
          <p:cNvCxnSpPr/>
          <p:nvPr/>
        </p:nvCxnSpPr>
        <p:spPr>
          <a:xfrm>
            <a:off x="4038600" y="2057400"/>
            <a:ext cx="0" cy="289560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88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426720" y="1478280"/>
            <a:ext cx="7817870" cy="4530634"/>
          </a:xfrm>
        </p:spPr>
        <p:txBody>
          <a:bodyPr>
            <a:noAutofit/>
          </a:bodyPr>
          <a:lstStyle/>
          <a:p>
            <a:pPr marL="285750" indent="-285750">
              <a:buFont typeface="Arial" panose="020B0604020202020204" pitchFamily="34" charset="0"/>
              <a:buChar char="•"/>
            </a:pPr>
            <a:r>
              <a:rPr lang="en-US" sz="2000" b="1" dirty="0"/>
              <a:t>National partnership formed in September 2015</a:t>
            </a:r>
          </a:p>
          <a:p>
            <a:pPr marL="285750" indent="-285750">
              <a:buFont typeface="Arial" panose="020B0604020202020204" pitchFamily="34" charset="0"/>
              <a:buChar char="•"/>
            </a:pPr>
            <a:r>
              <a:rPr lang="en-US" sz="2000" b="1" dirty="0"/>
              <a:t># of participating stores across Canada: 46</a:t>
            </a:r>
          </a:p>
          <a:p>
            <a:pPr marL="285750" indent="-285750">
              <a:buFont typeface="Arial" panose="020B0604020202020204" pitchFamily="34" charset="0"/>
              <a:buChar char="•"/>
            </a:pPr>
            <a:r>
              <a:rPr lang="en-US" sz="2000" b="1" dirty="0"/>
              <a:t>Participating provinces/territories: British Columbia, Alberta, Ontario, Nova Scotia, New Brunswick</a:t>
            </a:r>
          </a:p>
          <a:p>
            <a:pPr marL="285750" indent="-285750">
              <a:buFont typeface="Arial" panose="020B0604020202020204" pitchFamily="34" charset="0"/>
              <a:buChar char="•"/>
            </a:pPr>
            <a:r>
              <a:rPr lang="en-US" sz="2000" b="1" dirty="0"/>
              <a:t>Total # of hires in Phase 1: 37</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Recent conversations with HD indicate ‘Spring’ is their ‘Christmas’ – have asked RWA to begin contacting store locations</a:t>
            </a:r>
          </a:p>
          <a:p>
            <a:pPr marL="285750" indent="-285750">
              <a:buFont typeface="Arial" panose="020B0604020202020204" pitchFamily="34" charset="0"/>
              <a:buChar char="•"/>
            </a:pPr>
            <a:r>
              <a:rPr lang="en-US" sz="2000" b="1" dirty="0"/>
              <a:t>Don to meet with senior staff on October 15</a:t>
            </a:r>
            <a:r>
              <a:rPr lang="en-US" sz="2000" b="1" baseline="30000" dirty="0"/>
              <a:t>th</a:t>
            </a:r>
            <a:r>
              <a:rPr lang="en-US" sz="2000" b="1" dirty="0"/>
              <a:t> to further define and clarify the hiring process.</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243840" y="365760"/>
            <a:ext cx="9296400" cy="609600"/>
          </a:xfrm>
        </p:spPr>
        <p:txBody>
          <a:bodyPr/>
          <a:lstStyle/>
          <a:p>
            <a:r>
              <a:rPr lang="en-US" sz="4800" cap="none" dirty="0"/>
              <a:t>The Home Depot Partnership</a:t>
            </a:r>
          </a:p>
        </p:txBody>
      </p:sp>
    </p:spTree>
    <p:extLst>
      <p:ext uri="{BB962C8B-B14F-4D97-AF65-F5344CB8AC3E}">
        <p14:creationId xmlns:p14="http://schemas.microsoft.com/office/powerpoint/2010/main" val="2401945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800" y="1493520"/>
            <a:ext cx="7421880" cy="4693920"/>
          </a:xfrm>
        </p:spPr>
        <p:txBody>
          <a:bodyPr>
            <a:normAutofit fontScale="92500" lnSpcReduction="10000"/>
          </a:bodyPr>
          <a:lstStyle/>
          <a:p>
            <a:pPr marL="342900" indent="-342900">
              <a:buFont typeface="+mj-lt"/>
              <a:buAutoNum type="arabicPeriod"/>
            </a:pPr>
            <a:r>
              <a:rPr lang="en-US" sz="2000" dirty="0">
                <a:latin typeface="+mn-lt"/>
              </a:rPr>
              <a:t>Home Depot Corporate has committed to hire someone in each location within the Pilot Project</a:t>
            </a:r>
          </a:p>
          <a:p>
            <a:pPr marL="342900" indent="-342900">
              <a:buFont typeface="+mj-lt"/>
              <a:buAutoNum type="arabicPeriod"/>
            </a:pPr>
            <a:r>
              <a:rPr lang="en-US" sz="2000" dirty="0">
                <a:latin typeface="+mn-lt"/>
              </a:rPr>
              <a:t>LMF meets in person with Regional HR Managers, if and as requested by Home Depot (Corporate)</a:t>
            </a:r>
          </a:p>
          <a:p>
            <a:pPr marL="342900" indent="-342900">
              <a:buFont typeface="+mj-lt"/>
              <a:buAutoNum type="arabicPeriod"/>
            </a:pPr>
            <a:r>
              <a:rPr lang="en-US" sz="2000" dirty="0">
                <a:latin typeface="+mn-lt"/>
              </a:rPr>
              <a:t>Store locations do not have regular hiring cycles thus requiring regular contact to ensure RWA is able to bring forward candidates when needed</a:t>
            </a:r>
          </a:p>
          <a:p>
            <a:pPr marL="342900" indent="-342900">
              <a:buFont typeface="+mj-lt"/>
              <a:buAutoNum type="arabicPeriod"/>
            </a:pPr>
            <a:r>
              <a:rPr lang="en-US" sz="2000" dirty="0">
                <a:latin typeface="+mn-lt"/>
              </a:rPr>
              <a:t>LMF contacts local store managers, collects additional information regarding potential positions, vacancies, and expectations</a:t>
            </a:r>
          </a:p>
          <a:p>
            <a:pPr marL="342900" indent="-342900">
              <a:buFont typeface="+mj-lt"/>
              <a:buAutoNum type="arabicPeriod"/>
            </a:pPr>
            <a:r>
              <a:rPr lang="en-US" sz="2000" dirty="0"/>
              <a:t>Share job opportunities with agency partners who will determine qualified candidates</a:t>
            </a:r>
          </a:p>
          <a:p>
            <a:pPr marL="342900" indent="-342900">
              <a:buFont typeface="+mj-lt"/>
              <a:buAutoNum type="arabicPeriod"/>
            </a:pPr>
            <a:r>
              <a:rPr lang="en-US" sz="2000" dirty="0"/>
              <a:t>Applications forwarded to appropriate store locations</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0" y="335280"/>
            <a:ext cx="9144000" cy="609600"/>
          </a:xfrm>
        </p:spPr>
        <p:txBody>
          <a:bodyPr/>
          <a:lstStyle/>
          <a:p>
            <a:pPr algn="ctr"/>
            <a:r>
              <a:rPr lang="en-US" dirty="0"/>
              <a:t>Supporting HOME DEPOT </a:t>
            </a:r>
          </a:p>
          <a:p>
            <a:pPr algn="ctr"/>
            <a:r>
              <a:rPr lang="en-US" dirty="0"/>
              <a:t>in inclusive hiring</a:t>
            </a:r>
          </a:p>
        </p:txBody>
      </p:sp>
    </p:spTree>
    <p:extLst>
      <p:ext uri="{BB962C8B-B14F-4D97-AF65-F5344CB8AC3E}">
        <p14:creationId xmlns:p14="http://schemas.microsoft.com/office/powerpoint/2010/main" val="18901439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A59521-58F8-4982-8461-5BBC65586A33}"/>
              </a:ext>
            </a:extLst>
          </p:cNvPr>
          <p:cNvSpPr/>
          <p:nvPr/>
        </p:nvSpPr>
        <p:spPr>
          <a:xfrm>
            <a:off x="0" y="2072640"/>
            <a:ext cx="4251960" cy="288036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pic>
        <p:nvPicPr>
          <p:cNvPr id="7170" name="Picture 2" descr="Image result for sodexo">
            <a:extLst>
              <a:ext uri="{FF2B5EF4-FFF2-40B4-BE49-F238E27FC236}">
                <a16:creationId xmlns:a16="http://schemas.microsoft.com/office/drawing/2014/main" id="{B4411A77-BB04-40AF-AE09-AB1E07CBA6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51960" y="2087969"/>
            <a:ext cx="4892071" cy="285370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16A1EB-C57E-4AD1-82EC-957F89E475B3}"/>
              </a:ext>
            </a:extLst>
          </p:cNvPr>
          <p:cNvSpPr txBox="1"/>
          <p:nvPr/>
        </p:nvSpPr>
        <p:spPr>
          <a:xfrm>
            <a:off x="366005" y="1828800"/>
            <a:ext cx="3504955" cy="3170099"/>
          </a:xfrm>
          <a:prstGeom prst="rect">
            <a:avLst/>
          </a:prstGeom>
          <a:solidFill>
            <a:schemeClr val="bg1">
              <a:alpha val="0"/>
            </a:schemeClr>
          </a:solidFill>
        </p:spPr>
        <p:txBody>
          <a:bodyPr wrap="square" rtlCol="0">
            <a:spAutoFit/>
          </a:bodyPr>
          <a:lstStyle/>
          <a:p>
            <a:pPr algn="ctr"/>
            <a:endParaRPr lang="en-CA" sz="2000" dirty="0"/>
          </a:p>
          <a:p>
            <a:pPr algn="ctr"/>
            <a:r>
              <a:rPr lang="en-CA" b="1" dirty="0">
                <a:solidFill>
                  <a:schemeClr val="bg1"/>
                </a:solidFill>
              </a:rPr>
              <a:t>Sodexo is a food services and facilities management multinational corporation headquartered in Paris. Sodexo offerings range from self-service food services, to integrated facilities management services that include both soft services and hard service.</a:t>
            </a:r>
            <a:endParaRPr lang="en-US" b="1" dirty="0">
              <a:solidFill>
                <a:schemeClr val="bg1"/>
              </a:solidFill>
            </a:endParaRPr>
          </a:p>
        </p:txBody>
      </p:sp>
      <p:sp>
        <p:nvSpPr>
          <p:cNvPr id="13" name="Text Placeholder 12">
            <a:extLst>
              <a:ext uri="{FF2B5EF4-FFF2-40B4-BE49-F238E27FC236}">
                <a16:creationId xmlns:a16="http://schemas.microsoft.com/office/drawing/2014/main" id="{3C4A149B-FA83-4D5B-958C-249084C2A9D0}"/>
              </a:ext>
            </a:extLst>
          </p:cNvPr>
          <p:cNvSpPr txBox="1">
            <a:spLocks/>
          </p:cNvSpPr>
          <p:nvPr/>
        </p:nvSpPr>
        <p:spPr>
          <a:xfrm>
            <a:off x="685800" y="320040"/>
            <a:ext cx="7772400" cy="609600"/>
          </a:xfrm>
          <a:prstGeom prst="rect">
            <a:avLst/>
          </a:prstGeom>
        </p:spPr>
        <p:txBody>
          <a:bodyPr/>
          <a:lstStyle>
            <a:lvl1pPr marL="285750" indent="-285750" eaLnBrk="1" hangingPunct="1">
              <a:buFont typeface="Arial"/>
              <a:buChar char="•"/>
              <a:defRPr sz="24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defTabSz="914400">
              <a:buNone/>
            </a:pPr>
            <a:r>
              <a:rPr lang="en-US" sz="3600" b="1" kern="0" dirty="0">
                <a:latin typeface="+mj-lt"/>
              </a:rPr>
              <a:t>THE SODEXO PARTNERSHIP</a:t>
            </a:r>
          </a:p>
        </p:txBody>
      </p:sp>
      <p:cxnSp>
        <p:nvCxnSpPr>
          <p:cNvPr id="8" name="Straight Connector 7">
            <a:extLst>
              <a:ext uri="{FF2B5EF4-FFF2-40B4-BE49-F238E27FC236}">
                <a16:creationId xmlns:a16="http://schemas.microsoft.com/office/drawing/2014/main" id="{4F0EAB4D-9B70-400F-8B74-55550F4F90A0}"/>
              </a:ext>
            </a:extLst>
          </p:cNvPr>
          <p:cNvCxnSpPr>
            <a:cxnSpLocks/>
          </p:cNvCxnSpPr>
          <p:nvPr/>
        </p:nvCxnSpPr>
        <p:spPr>
          <a:xfrm>
            <a:off x="0" y="207264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77D774-7CA6-44CC-8881-FF84BD8E6936}"/>
              </a:ext>
            </a:extLst>
          </p:cNvPr>
          <p:cNvCxnSpPr>
            <a:cxnSpLocks/>
          </p:cNvCxnSpPr>
          <p:nvPr/>
        </p:nvCxnSpPr>
        <p:spPr>
          <a:xfrm>
            <a:off x="15240" y="495300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9F8D96-5E7A-485F-8423-0863EDA2D017}"/>
              </a:ext>
            </a:extLst>
          </p:cNvPr>
          <p:cNvCxnSpPr/>
          <p:nvPr/>
        </p:nvCxnSpPr>
        <p:spPr>
          <a:xfrm>
            <a:off x="4236720" y="2057400"/>
            <a:ext cx="0" cy="289560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35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screenshot of a cell phone&#10;&#10;Description generated with very high confidence">
            <a:extLst>
              <a:ext uri="{FF2B5EF4-FFF2-40B4-BE49-F238E27FC236}">
                <a16:creationId xmlns:a16="http://schemas.microsoft.com/office/drawing/2014/main" id="{5DD8677B-BE59-447A-A382-1CCDCE4159A6}"/>
              </a:ext>
            </a:extLst>
          </p:cNvPr>
          <p:cNvPicPr>
            <a:picLocks noChangeAspect="1"/>
          </p:cNvPicPr>
          <p:nvPr/>
        </p:nvPicPr>
        <p:blipFill>
          <a:blip r:embed="rId3"/>
          <a:stretch>
            <a:fillRect/>
          </a:stretch>
        </p:blipFill>
        <p:spPr>
          <a:xfrm>
            <a:off x="240323" y="154532"/>
            <a:ext cx="8949103" cy="5975838"/>
          </a:xfrm>
          <a:prstGeom prst="rect">
            <a:avLst/>
          </a:prstGeom>
        </p:spPr>
      </p:pic>
    </p:spTree>
    <p:extLst>
      <p:ext uri="{BB962C8B-B14F-4D97-AF65-F5344CB8AC3E}">
        <p14:creationId xmlns:p14="http://schemas.microsoft.com/office/powerpoint/2010/main" val="2849945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799" y="1371600"/>
            <a:ext cx="6344587" cy="3581400"/>
          </a:xfrm>
        </p:spPr>
        <p:txBody>
          <a:bodyPr>
            <a:noAutofit/>
          </a:bodyPr>
          <a:lstStyle/>
          <a:p>
            <a:pPr marL="285750" indent="-285750">
              <a:buFont typeface="Arial" panose="020B0604020202020204" pitchFamily="34" charset="0"/>
              <a:buChar char="•"/>
            </a:pPr>
            <a:r>
              <a:rPr lang="en-US" sz="2000" b="1" dirty="0"/>
              <a:t>National partnership formed in March 2015</a:t>
            </a:r>
          </a:p>
          <a:p>
            <a:pPr marL="285750" indent="-285750">
              <a:buFont typeface="Arial" panose="020B0604020202020204" pitchFamily="34" charset="0"/>
              <a:buChar char="•"/>
            </a:pPr>
            <a:r>
              <a:rPr lang="en-US" sz="2000" b="1" dirty="0"/>
              <a:t># of participating stores across Canada: 20+</a:t>
            </a:r>
          </a:p>
          <a:p>
            <a:pPr marL="285750" indent="-285750">
              <a:buFont typeface="Arial" panose="020B0604020202020204" pitchFamily="34" charset="0"/>
              <a:buChar char="•"/>
            </a:pPr>
            <a:r>
              <a:rPr lang="en-US" sz="2000" b="1" dirty="0"/>
              <a:t>Participating provinces/territories: Alberta, BC, Manitoba, Saskatchewan, New Brunswick, Nova Scotia, Ontario, and Quebec</a:t>
            </a:r>
          </a:p>
          <a:p>
            <a:pPr marL="285750" indent="-285750">
              <a:buFont typeface="Arial" panose="020B0604020202020204" pitchFamily="34" charset="0"/>
              <a:buChar char="•"/>
            </a:pPr>
            <a:r>
              <a:rPr lang="en-US" sz="2000" b="1" dirty="0"/>
              <a:t>Total # of hires in Phase 1: 19</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24840" y="533400"/>
            <a:ext cx="8214360" cy="609600"/>
          </a:xfrm>
        </p:spPr>
        <p:txBody>
          <a:bodyPr/>
          <a:lstStyle/>
          <a:p>
            <a:r>
              <a:rPr lang="en-US" sz="4800" dirty="0"/>
              <a:t>The SODEXO partnership</a:t>
            </a:r>
          </a:p>
        </p:txBody>
      </p:sp>
    </p:spTree>
    <p:extLst>
      <p:ext uri="{BB962C8B-B14F-4D97-AF65-F5344CB8AC3E}">
        <p14:creationId xmlns:p14="http://schemas.microsoft.com/office/powerpoint/2010/main" val="25641387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800" y="1371600"/>
            <a:ext cx="7604760" cy="4693920"/>
          </a:xfrm>
        </p:spPr>
        <p:txBody>
          <a:bodyPr>
            <a:normAutofit/>
          </a:bodyPr>
          <a:lstStyle/>
          <a:p>
            <a:r>
              <a:rPr lang="en-US" sz="2000" b="1" dirty="0">
                <a:latin typeface="+mn-lt"/>
              </a:rPr>
              <a:t>There are two methods of engagement within the Sodexo national partnership:</a:t>
            </a:r>
          </a:p>
          <a:p>
            <a:endParaRPr lang="en-US" sz="2000" b="1" dirty="0">
              <a:latin typeface="+mn-lt"/>
            </a:endParaRPr>
          </a:p>
          <a:p>
            <a:pPr marL="342900" indent="-342900">
              <a:buFont typeface="+mj-lt"/>
              <a:buAutoNum type="arabicPeriod"/>
            </a:pPr>
            <a:r>
              <a:rPr lang="en-US" sz="2000" b="1" u="sng" dirty="0">
                <a:latin typeface="+mn-lt"/>
              </a:rPr>
              <a:t>Ambassador Model: </a:t>
            </a:r>
            <a:r>
              <a:rPr lang="en-US" sz="2000" dirty="0">
                <a:latin typeface="+mn-lt"/>
              </a:rPr>
              <a:t>Internally, Sodexo has a number of ambassadors who promote the RWA partnership. Ambassadors are senior managers within Sodexo and promote RWA via formal and informal connections with various unit locations across the country. They provide unit managers with the contact information of RWA team members and encourage them to reach out when job opportunities arise. </a:t>
            </a:r>
            <a:endParaRPr lang="en-US" sz="2000"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320040" y="548640"/>
            <a:ext cx="8823960" cy="609600"/>
          </a:xfrm>
        </p:spPr>
        <p:txBody>
          <a:bodyPr/>
          <a:lstStyle/>
          <a:p>
            <a:r>
              <a:rPr lang="en-US" dirty="0"/>
              <a:t>Supporting SODEXO in inclusive hiring</a:t>
            </a:r>
          </a:p>
        </p:txBody>
      </p:sp>
    </p:spTree>
    <p:extLst>
      <p:ext uri="{BB962C8B-B14F-4D97-AF65-F5344CB8AC3E}">
        <p14:creationId xmlns:p14="http://schemas.microsoft.com/office/powerpoint/2010/main" val="9477495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800" y="1484026"/>
            <a:ext cx="7406640" cy="4810094"/>
          </a:xfrm>
        </p:spPr>
        <p:txBody>
          <a:bodyPr>
            <a:normAutofit lnSpcReduction="10000"/>
          </a:bodyPr>
          <a:lstStyle/>
          <a:p>
            <a:pPr marL="457200" indent="-457200">
              <a:buFont typeface="+mj-lt"/>
              <a:buAutoNum type="arabicPeriod" startAt="2"/>
            </a:pPr>
            <a:r>
              <a:rPr lang="en-US" sz="2000" b="1" u="sng" dirty="0">
                <a:latin typeface="+mn-lt"/>
              </a:rPr>
              <a:t>Pilot Units:</a:t>
            </a:r>
            <a:r>
              <a:rPr lang="en-US" sz="2000" b="1" dirty="0">
                <a:latin typeface="+mn-lt"/>
              </a:rPr>
              <a:t> </a:t>
            </a:r>
            <a:r>
              <a:rPr lang="en-US" sz="2000" dirty="0">
                <a:latin typeface="+mn-lt"/>
              </a:rPr>
              <a:t>Sodexo also identified a number of units in </a:t>
            </a:r>
            <a:r>
              <a:rPr lang="en-US" sz="2000" dirty="0"/>
              <a:t>Alberta, BC, Manitoba, Saskatchewan, New Brunswick, Nova Scotia, Ontario, and Quebec </a:t>
            </a:r>
            <a:r>
              <a:rPr lang="en-US" sz="2000" dirty="0">
                <a:latin typeface="+mn-lt"/>
              </a:rPr>
              <a:t>that expressed an interest in pursuing possible hires through RWA. LMFs in these areas set up initial meetings with unit managers and identified job opportunities. From there LMF s</a:t>
            </a:r>
            <a:r>
              <a:rPr lang="en-US" sz="2000" dirty="0"/>
              <a:t>hared job opportunities with agency partners who determined qualified candidates. Applications were then forwarded to the appropriate unit locations</a:t>
            </a:r>
          </a:p>
          <a:p>
            <a:pPr marL="457200" indent="-457200">
              <a:buFont typeface="+mj-lt"/>
              <a:buAutoNum type="arabicPeriod" startAt="2"/>
            </a:pPr>
            <a:r>
              <a:rPr lang="en-US" sz="2000" dirty="0"/>
              <a:t>RWA team members do not actively reach out to Sodexo but rather wait to be contacted. Once contacted, RWA would meet with Unit manager and explore employment opportunities.</a:t>
            </a:r>
            <a:endParaRPr lang="en-US" sz="2000" b="1"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304800" y="563880"/>
            <a:ext cx="8671560" cy="609600"/>
          </a:xfrm>
        </p:spPr>
        <p:txBody>
          <a:bodyPr/>
          <a:lstStyle/>
          <a:p>
            <a:r>
              <a:rPr lang="en-US" dirty="0"/>
              <a:t>Supporting SODEXO in inclusive hiring</a:t>
            </a:r>
          </a:p>
        </p:txBody>
      </p:sp>
    </p:spTree>
    <p:extLst>
      <p:ext uri="{BB962C8B-B14F-4D97-AF65-F5344CB8AC3E}">
        <p14:creationId xmlns:p14="http://schemas.microsoft.com/office/powerpoint/2010/main" val="2486929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FC523D-C5A3-42E0-B89C-5C51F79503B0}"/>
              </a:ext>
            </a:extLst>
          </p:cNvPr>
          <p:cNvSpPr/>
          <p:nvPr/>
        </p:nvSpPr>
        <p:spPr>
          <a:xfrm>
            <a:off x="15240" y="1950720"/>
            <a:ext cx="4649364" cy="300228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Image result for value village">
            <a:extLst>
              <a:ext uri="{FF2B5EF4-FFF2-40B4-BE49-F238E27FC236}">
                <a16:creationId xmlns:a16="http://schemas.microsoft.com/office/drawing/2014/main" id="{3A1FC809-C83E-4777-854C-84A29351F99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64604" y="1966140"/>
            <a:ext cx="4490547" cy="300305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16A1EB-C57E-4AD1-82EC-957F89E475B3}"/>
              </a:ext>
            </a:extLst>
          </p:cNvPr>
          <p:cNvSpPr txBox="1"/>
          <p:nvPr/>
        </p:nvSpPr>
        <p:spPr>
          <a:xfrm>
            <a:off x="274320" y="2042340"/>
            <a:ext cx="4205995" cy="2800767"/>
          </a:xfrm>
          <a:prstGeom prst="rect">
            <a:avLst/>
          </a:prstGeom>
          <a:solidFill>
            <a:schemeClr val="bg1">
              <a:alpha val="0"/>
            </a:schemeClr>
          </a:solidFill>
        </p:spPr>
        <p:txBody>
          <a:bodyPr wrap="square" rtlCol="0">
            <a:spAutoFit/>
          </a:bodyPr>
          <a:lstStyle/>
          <a:p>
            <a:pPr algn="ctr"/>
            <a:r>
              <a:rPr lang="en-CA" sz="1600" b="1" dirty="0">
                <a:solidFill>
                  <a:schemeClr val="bg1"/>
                </a:solidFill>
              </a:rPr>
              <a:t>Value Village is a for-profit, global thrift retailer offering great quality, gently used clothing, accessories and household goods. Their business model of purchasing, reselling and recycling gives communities a smart way to shop and keeps more than 650 million pounds of used goods from landfills each year. Value Village operates over 330 locations and have 20,000 employees in Canada, the United States and Australia.</a:t>
            </a:r>
            <a:endParaRPr lang="en-US" sz="1600" b="1" dirty="0">
              <a:solidFill>
                <a:schemeClr val="bg1"/>
              </a:solidFill>
            </a:endParaRPr>
          </a:p>
        </p:txBody>
      </p:sp>
      <p:sp>
        <p:nvSpPr>
          <p:cNvPr id="13" name="Text Placeholder 12">
            <a:extLst>
              <a:ext uri="{FF2B5EF4-FFF2-40B4-BE49-F238E27FC236}">
                <a16:creationId xmlns:a16="http://schemas.microsoft.com/office/drawing/2014/main" id="{3C4A149B-FA83-4D5B-958C-249084C2A9D0}"/>
              </a:ext>
            </a:extLst>
          </p:cNvPr>
          <p:cNvSpPr txBox="1">
            <a:spLocks/>
          </p:cNvSpPr>
          <p:nvPr/>
        </p:nvSpPr>
        <p:spPr>
          <a:xfrm>
            <a:off x="15240" y="335280"/>
            <a:ext cx="9128760" cy="609600"/>
          </a:xfrm>
          <a:prstGeom prst="rect">
            <a:avLst/>
          </a:prstGeom>
        </p:spPr>
        <p:txBody>
          <a:bodyPr/>
          <a:lstStyle>
            <a:lvl1pPr marL="285750" indent="-285750" eaLnBrk="1" hangingPunct="1">
              <a:buFont typeface="Arial"/>
              <a:buChar char="•"/>
              <a:defRPr sz="24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defTabSz="914400">
              <a:buNone/>
            </a:pPr>
            <a:r>
              <a:rPr lang="en-US" sz="4800" b="1" kern="0" dirty="0">
                <a:latin typeface="+mj-lt"/>
              </a:rPr>
              <a:t>THE VALUE VILLAGE PARTNERSHIP</a:t>
            </a:r>
          </a:p>
        </p:txBody>
      </p:sp>
      <p:cxnSp>
        <p:nvCxnSpPr>
          <p:cNvPr id="6" name="Straight Connector 5">
            <a:extLst>
              <a:ext uri="{FF2B5EF4-FFF2-40B4-BE49-F238E27FC236}">
                <a16:creationId xmlns:a16="http://schemas.microsoft.com/office/drawing/2014/main" id="{3C81C45A-882C-4936-8A64-30E77A2F3346}"/>
              </a:ext>
            </a:extLst>
          </p:cNvPr>
          <p:cNvCxnSpPr>
            <a:cxnSpLocks/>
          </p:cNvCxnSpPr>
          <p:nvPr/>
        </p:nvCxnSpPr>
        <p:spPr>
          <a:xfrm>
            <a:off x="0" y="195072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2A507C-3940-42F0-A344-7A58AA71401A}"/>
              </a:ext>
            </a:extLst>
          </p:cNvPr>
          <p:cNvCxnSpPr>
            <a:cxnSpLocks/>
          </p:cNvCxnSpPr>
          <p:nvPr/>
        </p:nvCxnSpPr>
        <p:spPr>
          <a:xfrm>
            <a:off x="15240" y="495300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5A91A0-7904-46C6-A5F7-2C31EB5F5B30}"/>
              </a:ext>
            </a:extLst>
          </p:cNvPr>
          <p:cNvCxnSpPr>
            <a:cxnSpLocks/>
          </p:cNvCxnSpPr>
          <p:nvPr/>
        </p:nvCxnSpPr>
        <p:spPr>
          <a:xfrm>
            <a:off x="4632960" y="1950720"/>
            <a:ext cx="0" cy="300228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2424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799" y="2103120"/>
            <a:ext cx="7124075" cy="3581400"/>
          </a:xfrm>
        </p:spPr>
        <p:txBody>
          <a:bodyPr>
            <a:noAutofit/>
          </a:bodyPr>
          <a:lstStyle/>
          <a:p>
            <a:pPr marL="285750" indent="-285750">
              <a:buFont typeface="Arial" panose="020B0604020202020204" pitchFamily="34" charset="0"/>
              <a:buChar char="•"/>
            </a:pPr>
            <a:r>
              <a:rPr lang="en-US" sz="2000" b="1" dirty="0"/>
              <a:t>National partnership formed in June 2015</a:t>
            </a:r>
          </a:p>
          <a:p>
            <a:pPr marL="285750" indent="-285750">
              <a:buFont typeface="Arial" panose="020B0604020202020204" pitchFamily="34" charset="0"/>
              <a:buChar char="•"/>
            </a:pPr>
            <a:r>
              <a:rPr lang="en-US" sz="2000" b="1" dirty="0"/>
              <a:t># of participating stores across Canada: 61</a:t>
            </a:r>
          </a:p>
          <a:p>
            <a:pPr marL="285750" indent="-285750">
              <a:buFont typeface="Arial" panose="020B0604020202020204" pitchFamily="34" charset="0"/>
              <a:buChar char="•"/>
            </a:pPr>
            <a:r>
              <a:rPr lang="en-US" sz="2000" b="1" dirty="0"/>
              <a:t>Participating provinces/territories: Alberta, Saskatchewan, Manitoba, Ontario, New Brunswick, PEI, Newfoundland and British Columbia</a:t>
            </a:r>
          </a:p>
          <a:p>
            <a:pPr marL="285750" indent="-285750">
              <a:buFont typeface="Arial" panose="020B0604020202020204" pitchFamily="34" charset="0"/>
              <a:buChar char="•"/>
            </a:pPr>
            <a:r>
              <a:rPr lang="en-US" sz="2000" b="1" dirty="0"/>
              <a:t>Total # of hires in Phase 1: 92</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87680"/>
            <a:ext cx="8016240" cy="609600"/>
          </a:xfrm>
        </p:spPr>
        <p:txBody>
          <a:bodyPr/>
          <a:lstStyle/>
          <a:p>
            <a:pPr algn="ctr"/>
            <a:r>
              <a:rPr lang="en-US" sz="4800" dirty="0"/>
              <a:t>The VALUE VILLAGE partnership</a:t>
            </a:r>
          </a:p>
        </p:txBody>
      </p:sp>
    </p:spTree>
    <p:extLst>
      <p:ext uri="{BB962C8B-B14F-4D97-AF65-F5344CB8AC3E}">
        <p14:creationId xmlns:p14="http://schemas.microsoft.com/office/powerpoint/2010/main" val="26490448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1036320" y="1661160"/>
            <a:ext cx="7040880" cy="4663440"/>
          </a:xfrm>
        </p:spPr>
        <p:txBody>
          <a:bodyPr>
            <a:normAutofit/>
          </a:bodyPr>
          <a:lstStyle/>
          <a:p>
            <a:pPr marL="342900" indent="-342900">
              <a:buFont typeface="+mj-lt"/>
              <a:buAutoNum type="arabicPeriod"/>
            </a:pPr>
            <a:r>
              <a:rPr lang="en-US" sz="2000" dirty="0"/>
              <a:t>Store locations do not have regular hiring cycles thus requiring regular contact to ensure RWA is able to bring forward candidates when needed</a:t>
            </a:r>
          </a:p>
          <a:p>
            <a:pPr marL="342900" indent="-342900">
              <a:buFont typeface="+mj-lt"/>
              <a:buAutoNum type="arabicPeriod"/>
            </a:pPr>
            <a:r>
              <a:rPr lang="en-US" sz="2000" dirty="0"/>
              <a:t>LMF contacts local store managers, collects additional information regarding potential positions, vacancies, and expectations</a:t>
            </a:r>
          </a:p>
          <a:p>
            <a:pPr marL="342900" indent="-342900">
              <a:buFont typeface="+mj-lt"/>
              <a:buAutoNum type="arabicPeriod"/>
            </a:pPr>
            <a:r>
              <a:rPr lang="en-US" sz="2000" dirty="0"/>
              <a:t>Share job opportunities with agency partners who will determine qualified candidates</a:t>
            </a:r>
          </a:p>
          <a:p>
            <a:pPr marL="342900" indent="-342900">
              <a:buFont typeface="+mj-lt"/>
              <a:buAutoNum type="arabicPeriod"/>
            </a:pPr>
            <a:r>
              <a:rPr lang="en-US" sz="2000" dirty="0"/>
              <a:t>Applications forwarded to appropriate store locations</a:t>
            </a:r>
          </a:p>
          <a:p>
            <a:pPr marL="342900" indent="-342900">
              <a:buFont typeface="+mj-lt"/>
              <a:buAutoNum type="arabicPeriod"/>
            </a:pPr>
            <a:r>
              <a:rPr lang="en-US" sz="2000" b="1" dirty="0"/>
              <a:t>RWA engages store only upon request</a:t>
            </a:r>
          </a:p>
          <a:p>
            <a:pPr marL="457200" indent="-457200">
              <a:buFont typeface="+mj-lt"/>
              <a:buAutoNum type="arabicPeriod" startAt="2"/>
            </a:pPr>
            <a:endParaRPr lang="en-US" sz="2000" b="1"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243840" y="365760"/>
            <a:ext cx="8686800" cy="609600"/>
          </a:xfrm>
        </p:spPr>
        <p:txBody>
          <a:bodyPr/>
          <a:lstStyle/>
          <a:p>
            <a:pPr algn="ctr"/>
            <a:r>
              <a:rPr lang="en-US" dirty="0"/>
              <a:t>Supporting value village </a:t>
            </a:r>
          </a:p>
          <a:p>
            <a:pPr algn="ctr"/>
            <a:r>
              <a:rPr lang="en-US" dirty="0"/>
              <a:t>in inclusive hiring</a:t>
            </a:r>
          </a:p>
        </p:txBody>
      </p:sp>
    </p:spTree>
    <p:extLst>
      <p:ext uri="{BB962C8B-B14F-4D97-AF65-F5344CB8AC3E}">
        <p14:creationId xmlns:p14="http://schemas.microsoft.com/office/powerpoint/2010/main" val="19986696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FC523D-C5A3-42E0-B89C-5C51F79503B0}"/>
              </a:ext>
            </a:extLst>
          </p:cNvPr>
          <p:cNvSpPr/>
          <p:nvPr/>
        </p:nvSpPr>
        <p:spPr>
          <a:xfrm>
            <a:off x="15240" y="1950720"/>
            <a:ext cx="4649364" cy="300228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16A1EB-C57E-4AD1-82EC-957F89E475B3}"/>
              </a:ext>
            </a:extLst>
          </p:cNvPr>
          <p:cNvSpPr txBox="1"/>
          <p:nvPr/>
        </p:nvSpPr>
        <p:spPr>
          <a:xfrm>
            <a:off x="274320" y="2042340"/>
            <a:ext cx="4205995" cy="2585323"/>
          </a:xfrm>
          <a:prstGeom prst="rect">
            <a:avLst/>
          </a:prstGeom>
          <a:solidFill>
            <a:schemeClr val="bg1">
              <a:alpha val="0"/>
            </a:schemeClr>
          </a:solidFill>
        </p:spPr>
        <p:txBody>
          <a:bodyPr wrap="square" rtlCol="0">
            <a:spAutoFit/>
          </a:bodyPr>
          <a:lstStyle/>
          <a:p>
            <a:pPr algn="ctr"/>
            <a:r>
              <a:rPr lang="en-CA" sz="1600" b="1" dirty="0">
                <a:solidFill>
                  <a:schemeClr val="bg1"/>
                </a:solidFill>
              </a:rPr>
              <a:t>Purolator is </a:t>
            </a:r>
            <a:r>
              <a:rPr lang="en-CA" b="1" dirty="0">
                <a:solidFill>
                  <a:schemeClr val="bg1"/>
                </a:solidFill>
              </a:rPr>
              <a:t>an integrated freight, package and logistics solutions provider, representing one of Canada’s most extensive transportation and logistics network and supporting infrastructure. It has 175 operations facilities and 112 Shipping Centres in Canada. </a:t>
            </a:r>
            <a:endParaRPr lang="en-US" sz="1600" b="1" dirty="0">
              <a:solidFill>
                <a:schemeClr val="bg1"/>
              </a:solidFill>
            </a:endParaRPr>
          </a:p>
        </p:txBody>
      </p:sp>
      <p:sp>
        <p:nvSpPr>
          <p:cNvPr id="13" name="Text Placeholder 12">
            <a:extLst>
              <a:ext uri="{FF2B5EF4-FFF2-40B4-BE49-F238E27FC236}">
                <a16:creationId xmlns:a16="http://schemas.microsoft.com/office/drawing/2014/main" id="{3C4A149B-FA83-4D5B-958C-249084C2A9D0}"/>
              </a:ext>
            </a:extLst>
          </p:cNvPr>
          <p:cNvSpPr txBox="1">
            <a:spLocks/>
          </p:cNvSpPr>
          <p:nvPr/>
        </p:nvSpPr>
        <p:spPr>
          <a:xfrm>
            <a:off x="15240" y="335280"/>
            <a:ext cx="9128760" cy="609600"/>
          </a:xfrm>
          <a:prstGeom prst="rect">
            <a:avLst/>
          </a:prstGeom>
        </p:spPr>
        <p:txBody>
          <a:bodyPr/>
          <a:lstStyle>
            <a:lvl1pPr marL="285750" indent="-285750" eaLnBrk="1" hangingPunct="1">
              <a:buFont typeface="Arial"/>
              <a:buChar char="•"/>
              <a:defRPr sz="24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defTabSz="914400">
              <a:buNone/>
            </a:pPr>
            <a:r>
              <a:rPr lang="en-US" sz="4800" b="1" kern="0" dirty="0">
                <a:latin typeface="+mj-lt"/>
              </a:rPr>
              <a:t>THE PUROLATOR PARTNERSHIP</a:t>
            </a:r>
          </a:p>
        </p:txBody>
      </p:sp>
      <p:cxnSp>
        <p:nvCxnSpPr>
          <p:cNvPr id="6" name="Straight Connector 5">
            <a:extLst>
              <a:ext uri="{FF2B5EF4-FFF2-40B4-BE49-F238E27FC236}">
                <a16:creationId xmlns:a16="http://schemas.microsoft.com/office/drawing/2014/main" id="{3C81C45A-882C-4936-8A64-30E77A2F3346}"/>
              </a:ext>
            </a:extLst>
          </p:cNvPr>
          <p:cNvCxnSpPr>
            <a:cxnSpLocks/>
          </p:cNvCxnSpPr>
          <p:nvPr/>
        </p:nvCxnSpPr>
        <p:spPr>
          <a:xfrm>
            <a:off x="0" y="195072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2A507C-3940-42F0-A344-7A58AA71401A}"/>
              </a:ext>
            </a:extLst>
          </p:cNvPr>
          <p:cNvCxnSpPr>
            <a:cxnSpLocks/>
          </p:cNvCxnSpPr>
          <p:nvPr/>
        </p:nvCxnSpPr>
        <p:spPr>
          <a:xfrm>
            <a:off x="15240" y="495300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5A91A0-7904-46C6-A5F7-2C31EB5F5B30}"/>
              </a:ext>
            </a:extLst>
          </p:cNvPr>
          <p:cNvCxnSpPr>
            <a:cxnSpLocks/>
          </p:cNvCxnSpPr>
          <p:nvPr/>
        </p:nvCxnSpPr>
        <p:spPr>
          <a:xfrm>
            <a:off x="4632960" y="1950720"/>
            <a:ext cx="0" cy="300228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0B7BA8C-784A-DB42-9FD8-485A980EB631}"/>
              </a:ext>
            </a:extLst>
          </p:cNvPr>
          <p:cNvPicPr>
            <a:picLocks noChangeAspect="1"/>
          </p:cNvPicPr>
          <p:nvPr/>
        </p:nvPicPr>
        <p:blipFill>
          <a:blip r:embed="rId3"/>
          <a:stretch>
            <a:fillRect/>
          </a:stretch>
        </p:blipFill>
        <p:spPr>
          <a:xfrm>
            <a:off x="4602513" y="1950720"/>
            <a:ext cx="4556727" cy="3037818"/>
          </a:xfrm>
          <a:prstGeom prst="rect">
            <a:avLst/>
          </a:prstGeom>
        </p:spPr>
      </p:pic>
    </p:spTree>
    <p:extLst>
      <p:ext uri="{BB962C8B-B14F-4D97-AF65-F5344CB8AC3E}">
        <p14:creationId xmlns:p14="http://schemas.microsoft.com/office/powerpoint/2010/main" val="2365479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799" y="2103120"/>
            <a:ext cx="7813623" cy="3581400"/>
          </a:xfrm>
        </p:spPr>
        <p:txBody>
          <a:bodyPr>
            <a:noAutofit/>
          </a:bodyPr>
          <a:lstStyle/>
          <a:p>
            <a:pPr marL="285750" indent="-285750">
              <a:buFont typeface="Arial" panose="020B0604020202020204" pitchFamily="34" charset="0"/>
              <a:buChar char="•"/>
            </a:pPr>
            <a:r>
              <a:rPr lang="en-US" sz="2000" b="1" dirty="0"/>
              <a:t>National partnership formed in September 2016</a:t>
            </a:r>
          </a:p>
          <a:p>
            <a:pPr marL="285750" indent="-285750">
              <a:buFont typeface="Arial" panose="020B0604020202020204" pitchFamily="34" charset="0"/>
              <a:buChar char="•"/>
            </a:pPr>
            <a:r>
              <a:rPr lang="en-US" sz="2000" b="1" dirty="0"/>
              <a:t># of participating stores across Canada: 15 that have hired</a:t>
            </a:r>
          </a:p>
          <a:p>
            <a:pPr marL="285750" indent="-285750">
              <a:buFont typeface="Arial" panose="020B0604020202020204" pitchFamily="34" charset="0"/>
              <a:buChar char="•"/>
            </a:pPr>
            <a:r>
              <a:rPr lang="en-US" sz="2000" b="1" dirty="0"/>
              <a:t>Participating provinces/territories: all except Nunavut and Yukon – mostly in Alberta, BC, NB, NS, Ontario and Quebec</a:t>
            </a:r>
          </a:p>
          <a:p>
            <a:pPr marL="285750" indent="-285750">
              <a:buFont typeface="Arial" panose="020B0604020202020204" pitchFamily="34" charset="0"/>
              <a:buChar char="•"/>
            </a:pPr>
            <a:r>
              <a:rPr lang="en-US" sz="2000" b="1" dirty="0"/>
              <a:t>Total # of hires in Phase 1: 20</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87680"/>
            <a:ext cx="8016240" cy="609600"/>
          </a:xfrm>
        </p:spPr>
        <p:txBody>
          <a:bodyPr/>
          <a:lstStyle/>
          <a:p>
            <a:pPr algn="ctr"/>
            <a:r>
              <a:rPr lang="en-US" sz="4800" dirty="0"/>
              <a:t>The Purolator partnership</a:t>
            </a:r>
          </a:p>
        </p:txBody>
      </p:sp>
    </p:spTree>
    <p:extLst>
      <p:ext uri="{BB962C8B-B14F-4D97-AF65-F5344CB8AC3E}">
        <p14:creationId xmlns:p14="http://schemas.microsoft.com/office/powerpoint/2010/main" val="32344470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1036320" y="1661160"/>
            <a:ext cx="7040880" cy="4663440"/>
          </a:xfrm>
        </p:spPr>
        <p:txBody>
          <a:bodyPr>
            <a:normAutofit/>
          </a:bodyPr>
          <a:lstStyle/>
          <a:p>
            <a:pPr marL="342900" indent="-342900">
              <a:buFont typeface="+mj-lt"/>
              <a:buAutoNum type="arabicPeriod"/>
            </a:pPr>
            <a:r>
              <a:rPr lang="en-CA" sz="2000" kern="1200" dirty="0"/>
              <a:t>Purolator advertises its vacant positions for all its locations via its Recruitment and Onboarding Centre (ROC). </a:t>
            </a:r>
          </a:p>
          <a:p>
            <a:pPr marL="342900" indent="-342900">
              <a:buFont typeface="+mj-lt"/>
              <a:buAutoNum type="arabicPeriod"/>
            </a:pPr>
            <a:r>
              <a:rPr lang="en-CA" sz="2000" kern="1200" dirty="0"/>
              <a:t>As part of its national partnership with RWA, Purolator has agreed to provide RWA with access to job postings via ROC.</a:t>
            </a:r>
          </a:p>
          <a:p>
            <a:pPr marL="342900" indent="-342900">
              <a:buFont typeface="+mj-lt"/>
              <a:buAutoNum type="arabicPeriod"/>
            </a:pPr>
            <a:r>
              <a:rPr lang="en-CA" sz="2000" kern="1200" dirty="0"/>
              <a:t>When Purolator adds a job posting to the ROC, an e mail alert will be generated and sent to RWA National. RWA National will review the posting and forward it to the appropriate RWA staff in the applicable community.</a:t>
            </a:r>
          </a:p>
          <a:p>
            <a:r>
              <a:rPr lang="en-CA" sz="2000" kern="1200" dirty="0"/>
              <a:t> </a:t>
            </a:r>
          </a:p>
          <a:p>
            <a:pPr marL="342900" indent="-342900">
              <a:buFont typeface="+mj-lt"/>
              <a:buAutoNum type="arabicPeriod"/>
            </a:pPr>
            <a:endParaRPr lang="en-US" sz="2000" b="1"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243840" y="365760"/>
            <a:ext cx="8686800" cy="609600"/>
          </a:xfrm>
        </p:spPr>
        <p:txBody>
          <a:bodyPr/>
          <a:lstStyle/>
          <a:p>
            <a:pPr algn="ctr"/>
            <a:r>
              <a:rPr lang="en-US" dirty="0"/>
              <a:t>Supporting PUROLATOR</a:t>
            </a:r>
          </a:p>
          <a:p>
            <a:pPr algn="ctr"/>
            <a:r>
              <a:rPr lang="en-US" dirty="0"/>
              <a:t>in inclusive hiring</a:t>
            </a:r>
          </a:p>
        </p:txBody>
      </p:sp>
    </p:spTree>
    <p:extLst>
      <p:ext uri="{BB962C8B-B14F-4D97-AF65-F5344CB8AC3E}">
        <p14:creationId xmlns:p14="http://schemas.microsoft.com/office/powerpoint/2010/main" val="9040914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1036320" y="1528997"/>
            <a:ext cx="7040880" cy="4991723"/>
          </a:xfrm>
        </p:spPr>
        <p:txBody>
          <a:bodyPr>
            <a:normAutofit fontScale="77500" lnSpcReduction="20000"/>
          </a:bodyPr>
          <a:lstStyle/>
          <a:p>
            <a:pPr marL="457200" indent="-457200">
              <a:buFont typeface="+mj-lt"/>
              <a:buAutoNum type="arabicPeriod"/>
            </a:pPr>
            <a:r>
              <a:rPr lang="en-CA" sz="2000" kern="1200" dirty="0"/>
              <a:t>The local RWA team member will share the posting with the applicable employment agency(</a:t>
            </a:r>
            <a:r>
              <a:rPr lang="en-CA" sz="2000" kern="1200" dirty="0" err="1"/>
              <a:t>ies</a:t>
            </a:r>
            <a:r>
              <a:rPr lang="en-CA" sz="2000" kern="1200" dirty="0"/>
              <a:t>) in that community and solicit applications from interested job seekers. </a:t>
            </a:r>
          </a:p>
          <a:p>
            <a:pPr marL="457200" indent="-457200">
              <a:buFont typeface="+mj-lt"/>
              <a:buAutoNum type="arabicPeriod"/>
            </a:pPr>
            <a:r>
              <a:rPr lang="en-CA" sz="2000" kern="1200" dirty="0"/>
              <a:t>These applications will be collected by the RWA team member and forwarded to RWA National asap. The application must contain the job seeker’s name, resume, and contact information (whether it be the job seeker or the agency). It should also be noted if the job seeker may require any screening/interview accommodations. </a:t>
            </a:r>
          </a:p>
          <a:p>
            <a:pPr marL="457200" indent="-457200">
              <a:buFont typeface="+mj-lt"/>
              <a:buAutoNum type="arabicPeriod"/>
            </a:pPr>
            <a:r>
              <a:rPr lang="en-CA" sz="2000" kern="1200" dirty="0"/>
              <a:t>This information will be uploaded to the ROC by RWA National. Collection, forwarding and uploading of applications must be completed within the timeframe of the job posting. </a:t>
            </a:r>
          </a:p>
          <a:p>
            <a:pPr marL="457200" indent="-457200">
              <a:buFont typeface="+mj-lt"/>
              <a:buAutoNum type="arabicPeriod"/>
            </a:pPr>
            <a:r>
              <a:rPr lang="en-CA" sz="2000" kern="1200" dirty="0"/>
              <a:t>Once uploaded, the application (which has been identified as a RWA applicant) will be screened by the Purolator HR representative. An in-person interview with the Hiring Manager will then be held with any applicants who are screened in. Results of this are then shared with local Human Resources and a selection made. </a:t>
            </a:r>
          </a:p>
          <a:p>
            <a:r>
              <a:rPr lang="en-CA" sz="2000" kern="1200" dirty="0"/>
              <a:t> </a:t>
            </a:r>
          </a:p>
          <a:p>
            <a:endParaRPr lang="en-CA" sz="2000" kern="1200" dirty="0"/>
          </a:p>
          <a:p>
            <a:pPr marL="342900" indent="-342900">
              <a:buFont typeface="+mj-lt"/>
              <a:buAutoNum type="arabicPeriod"/>
            </a:pPr>
            <a:endParaRPr lang="en-US" sz="2000" b="1"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243840" y="365760"/>
            <a:ext cx="8686800" cy="609600"/>
          </a:xfrm>
        </p:spPr>
        <p:txBody>
          <a:bodyPr/>
          <a:lstStyle/>
          <a:p>
            <a:pPr algn="ctr"/>
            <a:r>
              <a:rPr lang="en-US" dirty="0"/>
              <a:t>Supporting PUROLATOR</a:t>
            </a:r>
          </a:p>
          <a:p>
            <a:pPr algn="ctr"/>
            <a:r>
              <a:rPr lang="en-US" dirty="0"/>
              <a:t>in inclusive hiring</a:t>
            </a:r>
          </a:p>
        </p:txBody>
      </p:sp>
    </p:spTree>
    <p:extLst>
      <p:ext uri="{BB962C8B-B14F-4D97-AF65-F5344CB8AC3E}">
        <p14:creationId xmlns:p14="http://schemas.microsoft.com/office/powerpoint/2010/main" val="13255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p:cNvSpPr>
            <a:spLocks noGrp="1"/>
          </p:cNvSpPr>
          <p:nvPr>
            <p:ph type="body" sz="quarter" idx="10"/>
          </p:nvPr>
        </p:nvSpPr>
        <p:spPr>
          <a:xfrm>
            <a:off x="152400" y="254695"/>
            <a:ext cx="8839200" cy="772127"/>
          </a:xfrm>
          <a:solidFill>
            <a:srgbClr val="FFF200"/>
          </a:solidFill>
        </p:spPr>
        <p:txBody>
          <a:bodyPr>
            <a:noAutofit/>
          </a:bodyPr>
          <a:lstStyle/>
          <a:p>
            <a:r>
              <a:rPr lang="en-US" sz="2400"/>
              <a:t>Phase II Delivery Structure:</a:t>
            </a:r>
          </a:p>
          <a:p>
            <a:r>
              <a:rPr lang="en-US" sz="2400"/>
              <a:t>THE RWA partnership</a:t>
            </a:r>
          </a:p>
        </p:txBody>
      </p:sp>
      <p:sp>
        <p:nvSpPr>
          <p:cNvPr id="11" name="Rectangle 10"/>
          <p:cNvSpPr/>
          <p:nvPr/>
        </p:nvSpPr>
        <p:spPr>
          <a:xfrm>
            <a:off x="1695604" y="1478418"/>
            <a:ext cx="1838751" cy="5714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809340" y="1576890"/>
            <a:ext cx="1649190" cy="400110"/>
          </a:xfrm>
          <a:prstGeom prst="rect">
            <a:avLst/>
          </a:prstGeom>
          <a:noFill/>
        </p:spPr>
        <p:txBody>
          <a:bodyPr wrap="square" rtlCol="0">
            <a:spAutoFit/>
          </a:bodyPr>
          <a:lstStyle/>
          <a:p>
            <a:pPr algn="ctr"/>
            <a:r>
              <a:rPr lang="en-US" sz="2000" b="1">
                <a:solidFill>
                  <a:schemeClr val="bg1"/>
                </a:solidFill>
              </a:rPr>
              <a:t>CASDA</a:t>
            </a:r>
          </a:p>
        </p:txBody>
      </p:sp>
      <p:sp>
        <p:nvSpPr>
          <p:cNvPr id="20" name="Rectangle 19"/>
          <p:cNvSpPr/>
          <p:nvPr/>
        </p:nvSpPr>
        <p:spPr>
          <a:xfrm>
            <a:off x="3705713" y="1479155"/>
            <a:ext cx="1838751" cy="5707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815853" y="1564098"/>
            <a:ext cx="1649190" cy="400110"/>
          </a:xfrm>
          <a:prstGeom prst="rect">
            <a:avLst/>
          </a:prstGeom>
          <a:noFill/>
        </p:spPr>
        <p:txBody>
          <a:bodyPr wrap="square" rtlCol="0">
            <a:spAutoFit/>
          </a:bodyPr>
          <a:lstStyle/>
          <a:p>
            <a:pPr algn="ctr"/>
            <a:r>
              <a:rPr lang="en-US" sz="2000" b="1">
                <a:solidFill>
                  <a:schemeClr val="bg1"/>
                </a:solidFill>
              </a:rPr>
              <a:t>CACL</a:t>
            </a:r>
          </a:p>
        </p:txBody>
      </p:sp>
      <p:cxnSp>
        <p:nvCxnSpPr>
          <p:cNvPr id="23" name="Straight Connector 22"/>
          <p:cNvCxnSpPr>
            <a:stCxn id="11" idx="3"/>
            <a:endCxn id="20" idx="1"/>
          </p:cNvCxnSpPr>
          <p:nvPr/>
        </p:nvCxnSpPr>
        <p:spPr>
          <a:xfrm>
            <a:off x="3534355" y="1764153"/>
            <a:ext cx="171358" cy="36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663035" y="2049888"/>
            <a:ext cx="196742" cy="1658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0" idx="2"/>
          </p:cNvCxnSpPr>
          <p:nvPr/>
        </p:nvCxnSpPr>
        <p:spPr>
          <a:xfrm flipH="1">
            <a:off x="4403921" y="2049889"/>
            <a:ext cx="221168" cy="165859"/>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503074" y="2215748"/>
            <a:ext cx="2195444" cy="5707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503074" y="2300691"/>
            <a:ext cx="2195444" cy="400110"/>
          </a:xfrm>
          <a:prstGeom prst="rect">
            <a:avLst/>
          </a:prstGeom>
          <a:noFill/>
        </p:spPr>
        <p:txBody>
          <a:bodyPr wrap="square" rtlCol="0">
            <a:spAutoFit/>
          </a:bodyPr>
          <a:lstStyle/>
          <a:p>
            <a:pPr algn="ctr"/>
            <a:r>
              <a:rPr lang="en-US" sz="2000" b="1">
                <a:solidFill>
                  <a:schemeClr val="bg1"/>
                </a:solidFill>
              </a:rPr>
              <a:t>RWA EXECUTIVE</a:t>
            </a:r>
          </a:p>
        </p:txBody>
      </p:sp>
      <p:cxnSp>
        <p:nvCxnSpPr>
          <p:cNvPr id="44" name="Straight Connector 43"/>
          <p:cNvCxnSpPr/>
          <p:nvPr/>
        </p:nvCxnSpPr>
        <p:spPr>
          <a:xfrm>
            <a:off x="3619022" y="2786482"/>
            <a:ext cx="0" cy="21418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954854" y="2949361"/>
            <a:ext cx="5267406" cy="8341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09333" y="2997681"/>
            <a:ext cx="6869275" cy="707886"/>
          </a:xfrm>
          <a:prstGeom prst="rect">
            <a:avLst/>
          </a:prstGeom>
          <a:noFill/>
        </p:spPr>
        <p:txBody>
          <a:bodyPr wrap="square" rtlCol="0" anchor="t">
            <a:spAutoFit/>
          </a:bodyPr>
          <a:lstStyle/>
          <a:p>
            <a:pPr algn="ctr"/>
            <a:r>
              <a:rPr lang="en-US" sz="2000" b="1">
                <a:solidFill>
                  <a:schemeClr val="bg1"/>
                </a:solidFill>
              </a:rPr>
              <a:t>P/T IMPLEMENTATION PARTNERS (19)</a:t>
            </a:r>
          </a:p>
          <a:p>
            <a:pPr algn="ctr"/>
            <a:r>
              <a:rPr lang="en-US" sz="2000" b="1">
                <a:solidFill>
                  <a:schemeClr val="bg1"/>
                </a:solidFill>
              </a:rPr>
              <a:t>(CASDA + ACL)</a:t>
            </a:r>
          </a:p>
        </p:txBody>
      </p:sp>
      <p:cxnSp>
        <p:nvCxnSpPr>
          <p:cNvPr id="42" name="Straight Connector 41"/>
          <p:cNvCxnSpPr/>
          <p:nvPr/>
        </p:nvCxnSpPr>
        <p:spPr>
          <a:xfrm flipH="1" flipV="1">
            <a:off x="3619495" y="3783508"/>
            <a:ext cx="750" cy="263346"/>
          </a:xfrm>
          <a:prstGeom prst="line">
            <a:avLst/>
          </a:prstGeom>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1880431" y="5221831"/>
            <a:ext cx="3754080" cy="6827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2013123" y="5196654"/>
            <a:ext cx="3545562" cy="707886"/>
          </a:xfrm>
          <a:prstGeom prst="rect">
            <a:avLst/>
          </a:prstGeom>
          <a:noFill/>
        </p:spPr>
        <p:txBody>
          <a:bodyPr wrap="square" rtlCol="0">
            <a:spAutoFit/>
          </a:bodyPr>
          <a:lstStyle/>
          <a:p>
            <a:pPr algn="ctr"/>
            <a:r>
              <a:rPr lang="en-US" sz="2000" b="1">
                <a:solidFill>
                  <a:schemeClr val="bg1"/>
                </a:solidFill>
              </a:rPr>
              <a:t>LOCAL EMPLOYMENT AGENCY PARTNERS</a:t>
            </a:r>
          </a:p>
        </p:txBody>
      </p:sp>
      <p:cxnSp>
        <p:nvCxnSpPr>
          <p:cNvPr id="50" name="Straight Connector 49"/>
          <p:cNvCxnSpPr/>
          <p:nvPr/>
        </p:nvCxnSpPr>
        <p:spPr>
          <a:xfrm rot="16200000" flipH="1">
            <a:off x="3517421" y="5127114"/>
            <a:ext cx="203201" cy="2"/>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954853" y="4011738"/>
            <a:ext cx="5267407" cy="10156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833791" y="4061422"/>
            <a:ext cx="5570462" cy="1323439"/>
          </a:xfrm>
          <a:prstGeom prst="rect">
            <a:avLst/>
          </a:prstGeom>
          <a:noFill/>
        </p:spPr>
        <p:txBody>
          <a:bodyPr wrap="square" rtlCol="0">
            <a:spAutoFit/>
          </a:bodyPr>
          <a:lstStyle/>
          <a:p>
            <a:pPr algn="ctr"/>
            <a:r>
              <a:rPr lang="en-US" sz="2000" b="1" dirty="0">
                <a:solidFill>
                  <a:schemeClr val="bg1"/>
                </a:solidFill>
              </a:rPr>
              <a:t>LABOUR MARKET</a:t>
            </a:r>
          </a:p>
          <a:p>
            <a:pPr algn="ctr"/>
            <a:r>
              <a:rPr lang="en-US" sz="2000" b="1" dirty="0">
                <a:solidFill>
                  <a:schemeClr val="bg1"/>
                </a:solidFill>
              </a:rPr>
              <a:t>FACILITATORS (20) + AUTISM OUTREACH COORDINATORS (4)</a:t>
            </a:r>
          </a:p>
          <a:p>
            <a:pPr algn="ctr"/>
            <a:endParaRPr lang="en-US" sz="2000" b="1" dirty="0">
              <a:solidFill>
                <a:schemeClr val="bg1"/>
              </a:solidFill>
            </a:endParaRPr>
          </a:p>
        </p:txBody>
      </p:sp>
      <p:sp>
        <p:nvSpPr>
          <p:cNvPr id="22" name="Rectangle 21">
            <a:extLst>
              <a:ext uri="{FF2B5EF4-FFF2-40B4-BE49-F238E27FC236}">
                <a16:creationId xmlns:a16="http://schemas.microsoft.com/office/drawing/2014/main" id="{AEF1586E-F663-4D42-9BFB-17828F276643}"/>
              </a:ext>
            </a:extLst>
          </p:cNvPr>
          <p:cNvSpPr/>
          <p:nvPr/>
        </p:nvSpPr>
        <p:spPr>
          <a:xfrm>
            <a:off x="6784873" y="4833930"/>
            <a:ext cx="1838751" cy="570734"/>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90DE6C2-B572-0E46-A035-7EE2B43CA077}"/>
              </a:ext>
            </a:extLst>
          </p:cNvPr>
          <p:cNvSpPr txBox="1"/>
          <p:nvPr/>
        </p:nvSpPr>
        <p:spPr>
          <a:xfrm>
            <a:off x="6895013" y="4918873"/>
            <a:ext cx="1649190" cy="400110"/>
          </a:xfrm>
          <a:prstGeom prst="rect">
            <a:avLst/>
          </a:prstGeom>
          <a:noFill/>
        </p:spPr>
        <p:txBody>
          <a:bodyPr wrap="square" rtlCol="0">
            <a:spAutoFit/>
          </a:bodyPr>
          <a:lstStyle/>
          <a:p>
            <a:pPr algn="ctr"/>
            <a:r>
              <a:rPr lang="en-US" sz="2000" b="1">
                <a:solidFill>
                  <a:schemeClr val="bg1"/>
                </a:solidFill>
              </a:rPr>
              <a:t>EMPLOYERS</a:t>
            </a:r>
          </a:p>
        </p:txBody>
      </p:sp>
      <p:cxnSp>
        <p:nvCxnSpPr>
          <p:cNvPr id="26" name="Straight Connector 25">
            <a:extLst>
              <a:ext uri="{FF2B5EF4-FFF2-40B4-BE49-F238E27FC236}">
                <a16:creationId xmlns:a16="http://schemas.microsoft.com/office/drawing/2014/main" id="{240B534C-F87C-2E49-A227-35FA906635FB}"/>
              </a:ext>
            </a:extLst>
          </p:cNvPr>
          <p:cNvCxnSpPr>
            <a:cxnSpLocks/>
            <a:endCxn id="22" idx="1"/>
          </p:cNvCxnSpPr>
          <p:nvPr/>
        </p:nvCxnSpPr>
        <p:spPr>
          <a:xfrm>
            <a:off x="6187037" y="4584526"/>
            <a:ext cx="597836" cy="5347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1D056FA-EFBA-CC41-B037-2E6C3F43980F}"/>
              </a:ext>
            </a:extLst>
          </p:cNvPr>
          <p:cNvCxnSpPr>
            <a:cxnSpLocks/>
            <a:stCxn id="47" idx="3"/>
          </p:cNvCxnSpPr>
          <p:nvPr/>
        </p:nvCxnSpPr>
        <p:spPr>
          <a:xfrm flipV="1">
            <a:off x="5634511" y="5130538"/>
            <a:ext cx="1149213" cy="43264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70006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FC523D-C5A3-42E0-B89C-5C51F79503B0}"/>
              </a:ext>
            </a:extLst>
          </p:cNvPr>
          <p:cNvSpPr/>
          <p:nvPr/>
        </p:nvSpPr>
        <p:spPr>
          <a:xfrm>
            <a:off x="15240" y="1951231"/>
            <a:ext cx="5900144" cy="300228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16A1EB-C57E-4AD1-82EC-957F89E475B3}"/>
              </a:ext>
            </a:extLst>
          </p:cNvPr>
          <p:cNvSpPr txBox="1"/>
          <p:nvPr/>
        </p:nvSpPr>
        <p:spPr>
          <a:xfrm>
            <a:off x="1068177" y="2869431"/>
            <a:ext cx="4205995" cy="1077218"/>
          </a:xfrm>
          <a:prstGeom prst="rect">
            <a:avLst/>
          </a:prstGeom>
          <a:solidFill>
            <a:schemeClr val="bg1">
              <a:alpha val="0"/>
            </a:schemeClr>
          </a:solidFill>
        </p:spPr>
        <p:txBody>
          <a:bodyPr wrap="square" rtlCol="0">
            <a:spAutoFit/>
          </a:bodyPr>
          <a:lstStyle/>
          <a:p>
            <a:pPr algn="ctr"/>
            <a:r>
              <a:rPr lang="en-CA" sz="1600" b="1" dirty="0">
                <a:solidFill>
                  <a:schemeClr val="bg1"/>
                </a:solidFill>
              </a:rPr>
              <a:t>Holloway </a:t>
            </a:r>
            <a:r>
              <a:rPr lang="en-US" sz="1600" b="1" dirty="0">
                <a:solidFill>
                  <a:schemeClr val="bg1"/>
                </a:solidFill>
              </a:rPr>
              <a:t>owns and/or operates select and limited service hotels in secondary, tertiary and suburban markets across Canada.</a:t>
            </a:r>
          </a:p>
        </p:txBody>
      </p:sp>
      <p:sp>
        <p:nvSpPr>
          <p:cNvPr id="13" name="Text Placeholder 12">
            <a:extLst>
              <a:ext uri="{FF2B5EF4-FFF2-40B4-BE49-F238E27FC236}">
                <a16:creationId xmlns:a16="http://schemas.microsoft.com/office/drawing/2014/main" id="{3C4A149B-FA83-4D5B-958C-249084C2A9D0}"/>
              </a:ext>
            </a:extLst>
          </p:cNvPr>
          <p:cNvSpPr txBox="1">
            <a:spLocks/>
          </p:cNvSpPr>
          <p:nvPr/>
        </p:nvSpPr>
        <p:spPr>
          <a:xfrm>
            <a:off x="15240" y="335280"/>
            <a:ext cx="9128760" cy="609600"/>
          </a:xfrm>
          <a:prstGeom prst="rect">
            <a:avLst/>
          </a:prstGeom>
        </p:spPr>
        <p:txBody>
          <a:bodyPr/>
          <a:lstStyle>
            <a:lvl1pPr marL="285750" indent="-285750" eaLnBrk="1" hangingPunct="1">
              <a:buFont typeface="Arial"/>
              <a:buChar char="•"/>
              <a:defRPr sz="24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defTabSz="914400">
              <a:buNone/>
            </a:pPr>
            <a:r>
              <a:rPr lang="en-US" sz="4800" b="1" kern="0" dirty="0">
                <a:latin typeface="+mj-lt"/>
              </a:rPr>
              <a:t>THE HOLLOWAY PARTNERSHIP</a:t>
            </a:r>
          </a:p>
        </p:txBody>
      </p:sp>
      <p:cxnSp>
        <p:nvCxnSpPr>
          <p:cNvPr id="6" name="Straight Connector 5">
            <a:extLst>
              <a:ext uri="{FF2B5EF4-FFF2-40B4-BE49-F238E27FC236}">
                <a16:creationId xmlns:a16="http://schemas.microsoft.com/office/drawing/2014/main" id="{3C81C45A-882C-4936-8A64-30E77A2F3346}"/>
              </a:ext>
            </a:extLst>
          </p:cNvPr>
          <p:cNvCxnSpPr>
            <a:cxnSpLocks/>
          </p:cNvCxnSpPr>
          <p:nvPr/>
        </p:nvCxnSpPr>
        <p:spPr>
          <a:xfrm>
            <a:off x="0" y="195072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2A507C-3940-42F0-A344-7A58AA71401A}"/>
              </a:ext>
            </a:extLst>
          </p:cNvPr>
          <p:cNvCxnSpPr>
            <a:cxnSpLocks/>
          </p:cNvCxnSpPr>
          <p:nvPr/>
        </p:nvCxnSpPr>
        <p:spPr>
          <a:xfrm>
            <a:off x="15240" y="495300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5A91A0-7904-46C6-A5F7-2C31EB5F5B30}"/>
              </a:ext>
            </a:extLst>
          </p:cNvPr>
          <p:cNvCxnSpPr>
            <a:cxnSpLocks/>
          </p:cNvCxnSpPr>
          <p:nvPr/>
        </p:nvCxnSpPr>
        <p:spPr>
          <a:xfrm>
            <a:off x="4632960" y="1950720"/>
            <a:ext cx="0" cy="300228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DF2ECD-B816-8E46-82F3-D109EDE07EB5}"/>
              </a:ext>
            </a:extLst>
          </p:cNvPr>
          <p:cNvPicPr>
            <a:picLocks noChangeAspect="1"/>
          </p:cNvPicPr>
          <p:nvPr/>
        </p:nvPicPr>
        <p:blipFill>
          <a:blip r:embed="rId3"/>
          <a:stretch>
            <a:fillRect/>
          </a:stretch>
        </p:blipFill>
        <p:spPr>
          <a:xfrm>
            <a:off x="5856261" y="1950211"/>
            <a:ext cx="3281180" cy="3002280"/>
          </a:xfrm>
          <a:prstGeom prst="rect">
            <a:avLst/>
          </a:prstGeom>
        </p:spPr>
      </p:pic>
    </p:spTree>
    <p:extLst>
      <p:ext uri="{BB962C8B-B14F-4D97-AF65-F5344CB8AC3E}">
        <p14:creationId xmlns:p14="http://schemas.microsoft.com/office/powerpoint/2010/main" val="17737033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800" y="2103120"/>
            <a:ext cx="7588770" cy="3581400"/>
          </a:xfrm>
        </p:spPr>
        <p:txBody>
          <a:bodyPr>
            <a:noAutofit/>
          </a:bodyPr>
          <a:lstStyle/>
          <a:p>
            <a:pPr marL="285750" indent="-285750">
              <a:buFont typeface="Arial" panose="020B0604020202020204" pitchFamily="34" charset="0"/>
              <a:buChar char="•"/>
            </a:pPr>
            <a:r>
              <a:rPr lang="en-US" sz="2000" b="1" dirty="0"/>
              <a:t>National partnership formed in March 2015</a:t>
            </a:r>
          </a:p>
          <a:p>
            <a:pPr marL="285750" indent="-285750">
              <a:buFont typeface="Arial" panose="020B0604020202020204" pitchFamily="34" charset="0"/>
              <a:buChar char="•"/>
            </a:pPr>
            <a:r>
              <a:rPr lang="en-US" sz="2000" b="1" dirty="0"/>
              <a:t># of participating stores across Canada: 36</a:t>
            </a:r>
          </a:p>
          <a:p>
            <a:pPr marL="285750" indent="-285750">
              <a:buFont typeface="Arial" panose="020B0604020202020204" pitchFamily="34" charset="0"/>
              <a:buChar char="•"/>
            </a:pPr>
            <a:r>
              <a:rPr lang="en-US" sz="2000" b="1" dirty="0"/>
              <a:t>Participating provinces/territories: </a:t>
            </a:r>
            <a:r>
              <a:rPr lang="en-US" sz="2000" b="1" kern="1200" dirty="0"/>
              <a:t>British Columbia, Alberta, Yukon, Northwest Territories, Ontario, New Brunswick, Nova Scotia and Newfoundland and Labrador</a:t>
            </a:r>
            <a:endParaRPr lang="en-US" sz="2000" b="1" dirty="0"/>
          </a:p>
          <a:p>
            <a:pPr marL="285750" indent="-285750">
              <a:buFont typeface="Arial" panose="020B0604020202020204" pitchFamily="34" charset="0"/>
              <a:buChar char="•"/>
            </a:pPr>
            <a:r>
              <a:rPr lang="en-US" sz="2000" b="1" dirty="0"/>
              <a:t>Total # of hires in Phase 1: 15</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87680"/>
            <a:ext cx="8016240" cy="609600"/>
          </a:xfrm>
        </p:spPr>
        <p:txBody>
          <a:bodyPr/>
          <a:lstStyle/>
          <a:p>
            <a:pPr algn="ctr"/>
            <a:r>
              <a:rPr lang="en-US" sz="4800" dirty="0"/>
              <a:t>The Holloway partnership</a:t>
            </a:r>
          </a:p>
        </p:txBody>
      </p:sp>
    </p:spTree>
    <p:extLst>
      <p:ext uri="{BB962C8B-B14F-4D97-AF65-F5344CB8AC3E}">
        <p14:creationId xmlns:p14="http://schemas.microsoft.com/office/powerpoint/2010/main" val="5142089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1036320" y="1661160"/>
            <a:ext cx="7040880" cy="4663440"/>
          </a:xfrm>
        </p:spPr>
        <p:txBody>
          <a:bodyPr>
            <a:normAutofit fontScale="92500"/>
          </a:bodyPr>
          <a:lstStyle/>
          <a:p>
            <a:pPr lvl="0"/>
            <a:r>
              <a:rPr lang="en-US" dirty="0"/>
              <a:t>RWA staff meet with hotel manager and provide further explanation of RWA, supports etc. that can be provided, and gather information as to types of jobs currently available or anticipated.</a:t>
            </a:r>
            <a:endParaRPr lang="en-CA" dirty="0"/>
          </a:p>
          <a:p>
            <a:pPr lvl="0"/>
            <a:r>
              <a:rPr lang="en-US" dirty="0"/>
              <a:t>RWA staff contact employment agency in each community to ensure that they can respond to potential job opportunities.</a:t>
            </a:r>
            <a:endParaRPr lang="en-CA" dirty="0"/>
          </a:p>
          <a:p>
            <a:pPr lvl="0"/>
            <a:r>
              <a:rPr lang="en-US" dirty="0"/>
              <a:t>Meeting arranged between hotel manager and local employment agency</a:t>
            </a:r>
            <a:endParaRPr lang="en-CA" dirty="0"/>
          </a:p>
          <a:p>
            <a:pPr lvl="0"/>
            <a:r>
              <a:rPr lang="en-US" dirty="0"/>
              <a:t>Ongoing contact maintained with both manager and employment agency</a:t>
            </a:r>
            <a:endParaRPr lang="en-CA" dirty="0"/>
          </a:p>
          <a:p>
            <a:pPr lvl="0"/>
            <a:r>
              <a:rPr lang="en-US" dirty="0"/>
              <a:t>These locations do not have regular ‘hiring cycles’ so RWA should maintain regular contact with these locations to ensure that RWA can potentially benefit from job opportunities as they arise at each site.</a:t>
            </a:r>
            <a:endParaRPr lang="en-CA" dirty="0"/>
          </a:p>
          <a:p>
            <a:endParaRPr lang="en-US" sz="2000" b="1"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243840" y="365760"/>
            <a:ext cx="8686800" cy="609600"/>
          </a:xfrm>
        </p:spPr>
        <p:txBody>
          <a:bodyPr/>
          <a:lstStyle/>
          <a:p>
            <a:pPr algn="ctr"/>
            <a:r>
              <a:rPr lang="en-US" dirty="0"/>
              <a:t>Supporting HOLLOWAY</a:t>
            </a:r>
          </a:p>
          <a:p>
            <a:pPr algn="ctr"/>
            <a:r>
              <a:rPr lang="en-US" dirty="0"/>
              <a:t>in inclusive hiring</a:t>
            </a:r>
          </a:p>
        </p:txBody>
      </p:sp>
    </p:spTree>
    <p:extLst>
      <p:ext uri="{BB962C8B-B14F-4D97-AF65-F5344CB8AC3E}">
        <p14:creationId xmlns:p14="http://schemas.microsoft.com/office/powerpoint/2010/main" val="34094760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FC523D-C5A3-42E0-B89C-5C51F79503B0}"/>
              </a:ext>
            </a:extLst>
          </p:cNvPr>
          <p:cNvSpPr/>
          <p:nvPr/>
        </p:nvSpPr>
        <p:spPr>
          <a:xfrm>
            <a:off x="15240" y="1966221"/>
            <a:ext cx="4649364" cy="300228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16A1EB-C57E-4AD1-82EC-957F89E475B3}"/>
              </a:ext>
            </a:extLst>
          </p:cNvPr>
          <p:cNvSpPr txBox="1"/>
          <p:nvPr/>
        </p:nvSpPr>
        <p:spPr>
          <a:xfrm>
            <a:off x="274320" y="2042340"/>
            <a:ext cx="4205995" cy="3046988"/>
          </a:xfrm>
          <a:prstGeom prst="rect">
            <a:avLst/>
          </a:prstGeom>
          <a:solidFill>
            <a:schemeClr val="bg1">
              <a:alpha val="0"/>
            </a:schemeClr>
          </a:solidFill>
        </p:spPr>
        <p:txBody>
          <a:bodyPr wrap="square" rtlCol="0">
            <a:spAutoFit/>
          </a:bodyPr>
          <a:lstStyle/>
          <a:p>
            <a:pPr algn="ctr"/>
            <a:r>
              <a:rPr lang="en-CA" sz="1600" dirty="0"/>
              <a:t>PepsiCo Canada is organized into two business units.  PepsiCo Foods Canada includes the Frito Lay Canada and Quaker businesses.  PepsiCo Beverages Canada includes the Pepsi, Gatorade and Tropicana businesses.  The company employs over 10,000 Canadians with sales, manufacturing and distribution facilities from coast to coast.  For more information, please visit </a:t>
            </a:r>
            <a:r>
              <a:rPr lang="en-CA" sz="1600" u="sng" dirty="0">
                <a:hlinkClick r:id="rId3"/>
              </a:rPr>
              <a:t>www.pepsico.ca</a:t>
            </a:r>
            <a:r>
              <a:rPr lang="en-CA" sz="1600" dirty="0"/>
              <a:t>.</a:t>
            </a:r>
          </a:p>
          <a:p>
            <a:pPr algn="ctr"/>
            <a:endParaRPr lang="en-US" sz="1600" b="1" dirty="0">
              <a:solidFill>
                <a:schemeClr val="bg1"/>
              </a:solidFill>
            </a:endParaRPr>
          </a:p>
        </p:txBody>
      </p:sp>
      <p:sp>
        <p:nvSpPr>
          <p:cNvPr id="13" name="Text Placeholder 12">
            <a:extLst>
              <a:ext uri="{FF2B5EF4-FFF2-40B4-BE49-F238E27FC236}">
                <a16:creationId xmlns:a16="http://schemas.microsoft.com/office/drawing/2014/main" id="{3C4A149B-FA83-4D5B-958C-249084C2A9D0}"/>
              </a:ext>
            </a:extLst>
          </p:cNvPr>
          <p:cNvSpPr txBox="1">
            <a:spLocks/>
          </p:cNvSpPr>
          <p:nvPr/>
        </p:nvSpPr>
        <p:spPr>
          <a:xfrm>
            <a:off x="15240" y="335279"/>
            <a:ext cx="9128760" cy="709741"/>
          </a:xfrm>
          <a:prstGeom prst="rect">
            <a:avLst/>
          </a:prstGeom>
        </p:spPr>
        <p:txBody>
          <a:bodyPr/>
          <a:lstStyle>
            <a:lvl1pPr marL="285750" indent="-285750" eaLnBrk="1" hangingPunct="1">
              <a:buFont typeface="Arial"/>
              <a:buChar char="•"/>
              <a:defRPr sz="24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chemeClr val="tx1"/>
                </a:solidFill>
                <a:latin typeface="Century Gothic"/>
                <a:ea typeface="+mn-ea"/>
                <a:cs typeface="Century Gothic"/>
              </a:defRPr>
            </a:lvl2pPr>
            <a:lvl3pPr marL="1200150" indent="-285750" eaLnBrk="1" hangingPunct="1">
              <a:lnSpc>
                <a:spcPct val="120000"/>
              </a:lnSpc>
              <a:spcAft>
                <a:spcPts val="300"/>
              </a:spcAft>
              <a:buFont typeface="Arial"/>
              <a:buChar char="•"/>
              <a:defRPr b="0" i="0">
                <a:solidFill>
                  <a:schemeClr val="tx1"/>
                </a:solidFill>
                <a:latin typeface="Century Gothic"/>
                <a:ea typeface="+mn-ea"/>
                <a:cs typeface="Century Gothic"/>
              </a:defRPr>
            </a:lvl3pPr>
            <a:lvl4pPr marL="1657350" indent="-285750" eaLnBrk="1" hangingPunct="1">
              <a:lnSpc>
                <a:spcPct val="120000"/>
              </a:lnSpc>
              <a:buFont typeface="Arial"/>
              <a:buChar char="•"/>
              <a:defRPr b="0" i="0">
                <a:solidFill>
                  <a:schemeClr val="tx1"/>
                </a:solidFill>
                <a:latin typeface="Century Gothic"/>
                <a:ea typeface="+mn-ea"/>
                <a:cs typeface="Century Gothic"/>
              </a:defRPr>
            </a:lvl4pPr>
            <a:lvl5pPr marL="2114550" indent="-285750" eaLnBrk="1" hangingPunct="1">
              <a:lnSpc>
                <a:spcPct val="120000"/>
              </a:lnSpc>
              <a:buFont typeface="Arial"/>
              <a:buChar char="•"/>
              <a:defRPr b="0" i="0">
                <a:solidFill>
                  <a:schemeClr val="tx1"/>
                </a:solidFill>
                <a:latin typeface="Century Gothic"/>
                <a:ea typeface="+mn-ea"/>
                <a:cs typeface="Century Gothic"/>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defTabSz="914400">
              <a:buNone/>
            </a:pPr>
            <a:r>
              <a:rPr lang="en-US" sz="4800" b="1" kern="0" dirty="0">
                <a:latin typeface="+mj-lt"/>
              </a:rPr>
              <a:t>PepsiCo Canada</a:t>
            </a:r>
          </a:p>
        </p:txBody>
      </p:sp>
      <p:cxnSp>
        <p:nvCxnSpPr>
          <p:cNvPr id="6" name="Straight Connector 5">
            <a:extLst>
              <a:ext uri="{FF2B5EF4-FFF2-40B4-BE49-F238E27FC236}">
                <a16:creationId xmlns:a16="http://schemas.microsoft.com/office/drawing/2014/main" id="{3C81C45A-882C-4936-8A64-30E77A2F3346}"/>
              </a:ext>
            </a:extLst>
          </p:cNvPr>
          <p:cNvCxnSpPr>
            <a:cxnSpLocks/>
          </p:cNvCxnSpPr>
          <p:nvPr/>
        </p:nvCxnSpPr>
        <p:spPr>
          <a:xfrm>
            <a:off x="0" y="195072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2A507C-3940-42F0-A344-7A58AA71401A}"/>
              </a:ext>
            </a:extLst>
          </p:cNvPr>
          <p:cNvCxnSpPr>
            <a:cxnSpLocks/>
          </p:cNvCxnSpPr>
          <p:nvPr/>
        </p:nvCxnSpPr>
        <p:spPr>
          <a:xfrm>
            <a:off x="15240" y="4953000"/>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5A91A0-7904-46C6-A5F7-2C31EB5F5B30}"/>
              </a:ext>
            </a:extLst>
          </p:cNvPr>
          <p:cNvCxnSpPr>
            <a:cxnSpLocks/>
          </p:cNvCxnSpPr>
          <p:nvPr/>
        </p:nvCxnSpPr>
        <p:spPr>
          <a:xfrm>
            <a:off x="4632960" y="1965710"/>
            <a:ext cx="0" cy="300228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8701BD7-4D79-1048-8F24-A52DEB175FC6}"/>
              </a:ext>
            </a:extLst>
          </p:cNvPr>
          <p:cNvPicPr>
            <a:picLocks noChangeAspect="1"/>
          </p:cNvPicPr>
          <p:nvPr/>
        </p:nvPicPr>
        <p:blipFill>
          <a:blip r:embed="rId4"/>
          <a:stretch>
            <a:fillRect/>
          </a:stretch>
        </p:blipFill>
        <p:spPr>
          <a:xfrm>
            <a:off x="4785606" y="2719252"/>
            <a:ext cx="4202824" cy="1306283"/>
          </a:xfrm>
          <a:prstGeom prst="rect">
            <a:avLst/>
          </a:prstGeom>
        </p:spPr>
      </p:pic>
    </p:spTree>
    <p:extLst>
      <p:ext uri="{BB962C8B-B14F-4D97-AF65-F5344CB8AC3E}">
        <p14:creationId xmlns:p14="http://schemas.microsoft.com/office/powerpoint/2010/main" val="1691320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800" y="2103120"/>
            <a:ext cx="7588770" cy="3581400"/>
          </a:xfrm>
        </p:spPr>
        <p:txBody>
          <a:bodyPr>
            <a:noAutofit/>
          </a:bodyPr>
          <a:lstStyle/>
          <a:p>
            <a:pPr marL="285750" indent="-285750">
              <a:buFont typeface="Arial" panose="020B0604020202020204" pitchFamily="34" charset="0"/>
              <a:buChar char="•"/>
            </a:pPr>
            <a:r>
              <a:rPr lang="en-US" sz="2000" b="1" dirty="0"/>
              <a:t>National partnership formed in 2018</a:t>
            </a:r>
          </a:p>
          <a:p>
            <a:pPr marL="285750" indent="-285750">
              <a:buFont typeface="Arial" panose="020B0604020202020204" pitchFamily="34" charset="0"/>
              <a:buChar char="•"/>
            </a:pPr>
            <a:r>
              <a:rPr lang="en-US" sz="2000" b="1" dirty="0"/>
              <a:t># of participating stores across Canada: 20</a:t>
            </a:r>
          </a:p>
          <a:p>
            <a:pPr marL="285750" indent="-285750">
              <a:buFont typeface="Arial" panose="020B0604020202020204" pitchFamily="34" charset="0"/>
              <a:buChar char="•"/>
            </a:pPr>
            <a:r>
              <a:rPr lang="en-US" sz="2000" b="1" dirty="0"/>
              <a:t>Participating provinces/territories: </a:t>
            </a:r>
            <a:r>
              <a:rPr lang="en-US" sz="2000" b="1" kern="1200" dirty="0"/>
              <a:t>British Columbia, Alberta, Yukon, Northwest Territories, Ontario, New Brunswick, Nova Scotia and Newfoundland and Labrador</a:t>
            </a:r>
            <a:endParaRPr lang="en-US" sz="2000" b="1" dirty="0"/>
          </a:p>
          <a:p>
            <a:pPr marL="285750" indent="-285750">
              <a:buFont typeface="Arial" panose="020B0604020202020204" pitchFamily="34" charset="0"/>
              <a:buChar char="•"/>
            </a:pPr>
            <a:r>
              <a:rPr lang="en-US" sz="2000" b="1" dirty="0"/>
              <a:t>Total # of hires in Phase 1: 25</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87680"/>
            <a:ext cx="8016240" cy="609600"/>
          </a:xfrm>
        </p:spPr>
        <p:txBody>
          <a:bodyPr/>
          <a:lstStyle/>
          <a:p>
            <a:pPr algn="ctr"/>
            <a:r>
              <a:rPr lang="en-US" sz="4800" dirty="0"/>
              <a:t>The PepsiCo partnership</a:t>
            </a:r>
          </a:p>
        </p:txBody>
      </p:sp>
    </p:spTree>
    <p:extLst>
      <p:ext uri="{BB962C8B-B14F-4D97-AF65-F5344CB8AC3E}">
        <p14:creationId xmlns:p14="http://schemas.microsoft.com/office/powerpoint/2010/main" val="3826167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1036320" y="1661160"/>
            <a:ext cx="7040880" cy="4663440"/>
          </a:xfrm>
        </p:spPr>
        <p:txBody>
          <a:bodyPr>
            <a:normAutofit/>
          </a:bodyPr>
          <a:lstStyle/>
          <a:p>
            <a:pPr marL="342900" indent="-342900">
              <a:buFont typeface="Arial" panose="020B0604020202020204" pitchFamily="34" charset="0"/>
              <a:buChar char="•"/>
            </a:pPr>
            <a:r>
              <a:rPr lang="en-US" sz="2000" b="1" dirty="0"/>
              <a:t>PepsiCo Foods and PepsiCo Beverage</a:t>
            </a:r>
          </a:p>
          <a:p>
            <a:pPr marL="342900" indent="-342900">
              <a:buFont typeface="Arial" panose="020B0604020202020204" pitchFamily="34" charset="0"/>
              <a:buChar char="•"/>
            </a:pPr>
            <a:r>
              <a:rPr lang="en-US" sz="2000" b="1" dirty="0"/>
              <a:t>LMFs reach out to PepsiCo Talent Acquisition Coordinators and/or</a:t>
            </a:r>
            <a:r>
              <a:rPr lang="en-CA" b="1" dirty="0"/>
              <a:t> </a:t>
            </a:r>
            <a:r>
              <a:rPr lang="en-CA" b="1" dirty="0" err="1"/>
              <a:t>EnAble</a:t>
            </a:r>
            <a:r>
              <a:rPr lang="en-CA" b="1" dirty="0"/>
              <a:t> Regional Leads</a:t>
            </a:r>
          </a:p>
          <a:p>
            <a:pPr marL="342900" indent="-342900">
              <a:buFont typeface="Arial" panose="020B0604020202020204" pitchFamily="34" charset="0"/>
              <a:buChar char="•"/>
            </a:pPr>
            <a:r>
              <a:rPr lang="en-CA" sz="2000" b="1" dirty="0"/>
              <a:t>Varies by region / community</a:t>
            </a:r>
          </a:p>
          <a:p>
            <a:pPr marL="342900" indent="-342900">
              <a:buFont typeface="Arial" panose="020B0604020202020204" pitchFamily="34" charset="0"/>
              <a:buChar char="•"/>
            </a:pPr>
            <a:r>
              <a:rPr lang="en-CA" sz="2000" b="1" dirty="0"/>
              <a:t>Discussion identifies the hiring needs and cycle for PepsiCo in that Region / community</a:t>
            </a:r>
          </a:p>
          <a:p>
            <a:pPr marL="342900" indent="-342900">
              <a:buFont typeface="Arial" panose="020B0604020202020204" pitchFamily="34" charset="0"/>
              <a:buChar char="•"/>
            </a:pPr>
            <a:r>
              <a:rPr lang="en-CA" sz="2000" b="1" dirty="0"/>
              <a:t>Further LMF contact then made with local managers</a:t>
            </a:r>
          </a:p>
          <a:p>
            <a:pPr marL="342900" indent="-342900">
              <a:buFont typeface="Arial" panose="020B0604020202020204" pitchFamily="34" charset="0"/>
              <a:buChar char="•"/>
            </a:pPr>
            <a:r>
              <a:rPr lang="en-CA" sz="2000" b="1" dirty="0"/>
              <a:t>Partnership still a work in progress</a:t>
            </a:r>
            <a:endParaRPr lang="en-US" sz="2000" b="1" dirty="0"/>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243840" y="365760"/>
            <a:ext cx="8686800" cy="609600"/>
          </a:xfrm>
        </p:spPr>
        <p:txBody>
          <a:bodyPr/>
          <a:lstStyle/>
          <a:p>
            <a:pPr algn="ctr"/>
            <a:r>
              <a:rPr lang="en-US" dirty="0"/>
              <a:t>Supporting PepsiCo</a:t>
            </a:r>
          </a:p>
          <a:p>
            <a:pPr algn="ctr"/>
            <a:r>
              <a:rPr lang="en-US" dirty="0"/>
              <a:t>in inclusive hiring</a:t>
            </a:r>
          </a:p>
        </p:txBody>
      </p:sp>
    </p:spTree>
    <p:extLst>
      <p:ext uri="{BB962C8B-B14F-4D97-AF65-F5344CB8AC3E}">
        <p14:creationId xmlns:p14="http://schemas.microsoft.com/office/powerpoint/2010/main" val="6056434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868FC3-4BDB-C549-956B-23EAEC4E684C}"/>
              </a:ext>
            </a:extLst>
          </p:cNvPr>
          <p:cNvSpPr>
            <a:spLocks noGrp="1"/>
          </p:cNvSpPr>
          <p:nvPr>
            <p:ph type="body" sz="quarter" idx="13"/>
          </p:nvPr>
        </p:nvSpPr>
        <p:spPr>
          <a:xfrm>
            <a:off x="658906" y="2344271"/>
            <a:ext cx="4572000" cy="609600"/>
          </a:xfrm>
        </p:spPr>
        <p:txBody>
          <a:bodyPr/>
          <a:lstStyle/>
          <a:p>
            <a:pPr algn="ctr"/>
            <a:r>
              <a:rPr lang="en-US" dirty="0"/>
              <a:t>RWA’s PROMOTIONAL &amp; EDUCATIONAL RESOURCES AND ASSETS</a:t>
            </a:r>
          </a:p>
        </p:txBody>
      </p:sp>
      <p:pic>
        <p:nvPicPr>
          <p:cNvPr id="5" name="Picture Placeholder 4">
            <a:extLst>
              <a:ext uri="{FF2B5EF4-FFF2-40B4-BE49-F238E27FC236}">
                <a16:creationId xmlns:a16="http://schemas.microsoft.com/office/drawing/2014/main" id="{4535D2B1-8102-6F4F-94B7-F0812EDC70B6}"/>
              </a:ext>
            </a:extLst>
          </p:cNvPr>
          <p:cNvPicPr>
            <a:picLocks noGrp="1" noChangeAspect="1"/>
          </p:cNvPicPr>
          <p:nvPr>
            <p:ph type="pic" sz="quarter" idx="12"/>
          </p:nvPr>
        </p:nvPicPr>
        <p:blipFill>
          <a:blip r:embed="rId3"/>
          <a:srcRect l="31437" r="31437"/>
          <a:stretch>
            <a:fillRect/>
          </a:stretch>
        </p:blipFill>
        <p:spPr>
          <a:xfrm>
            <a:off x="5513294" y="1080655"/>
            <a:ext cx="2971800" cy="4495800"/>
          </a:xfrm>
          <a:prstGeom prst="rect">
            <a:avLst/>
          </a:prstGeom>
        </p:spPr>
      </p:pic>
    </p:spTree>
    <p:extLst>
      <p:ext uri="{BB962C8B-B14F-4D97-AF65-F5344CB8AC3E}">
        <p14:creationId xmlns:p14="http://schemas.microsoft.com/office/powerpoint/2010/main" val="34661296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800" y="2103120"/>
            <a:ext cx="4008119" cy="3581400"/>
          </a:xfrm>
        </p:spPr>
        <p:txBody>
          <a:bodyPr>
            <a:noAutofit/>
          </a:bodyPr>
          <a:lstStyle/>
          <a:p>
            <a:pPr fontAlgn="base"/>
            <a:r>
              <a:rPr lang="en-US" sz="1400" dirty="0"/>
              <a:t> </a:t>
            </a:r>
            <a:r>
              <a:rPr lang="en-US" sz="1400" b="1" dirty="0">
                <a:latin typeface="+mj-lt"/>
              </a:rPr>
              <a:t>RWA Website</a:t>
            </a:r>
            <a:endParaRPr lang="en-CA" sz="1400" dirty="0">
              <a:latin typeface="+mj-lt"/>
            </a:endParaRPr>
          </a:p>
          <a:p>
            <a:pPr lvl="1" fontAlgn="base"/>
            <a:r>
              <a:rPr lang="en-US" sz="1400" u="sng" dirty="0">
                <a:solidFill>
                  <a:schemeClr val="tx1"/>
                </a:solidFill>
                <a:latin typeface="+mj-lt"/>
                <a:hlinkClick r:id="rId3">
                  <a:extLst>
                    <a:ext uri="{A12FA001-AC4F-418D-AE19-62706E023703}">
                      <ahyp:hlinkClr xmlns:ahyp="http://schemas.microsoft.com/office/drawing/2018/hyperlinkcolor" val="tx"/>
                    </a:ext>
                  </a:extLst>
                </a:hlinkClick>
              </a:rPr>
              <a:t>www.readywillingable.ca</a:t>
            </a:r>
            <a:r>
              <a:rPr lang="en-CA" sz="1400" dirty="0">
                <a:solidFill>
                  <a:schemeClr val="tx1"/>
                </a:solidFill>
                <a:latin typeface="+mj-lt"/>
              </a:rPr>
              <a:t> (English website) and </a:t>
            </a:r>
            <a:r>
              <a:rPr lang="en-CA" sz="1400" dirty="0" err="1">
                <a:solidFill>
                  <a:schemeClr val="tx1"/>
                </a:solidFill>
                <a:latin typeface="+mj-lt"/>
              </a:rPr>
              <a:t>fr.readywillingable.ca</a:t>
            </a:r>
            <a:r>
              <a:rPr lang="en-CA" sz="1400" dirty="0">
                <a:solidFill>
                  <a:schemeClr val="tx1"/>
                </a:solidFill>
                <a:latin typeface="+mj-lt"/>
              </a:rPr>
              <a:t> (French website)</a:t>
            </a:r>
            <a:r>
              <a:rPr lang="en-US" sz="1400" dirty="0">
                <a:solidFill>
                  <a:schemeClr val="tx1"/>
                </a:solidFill>
                <a:latin typeface="+mj-lt"/>
              </a:rPr>
              <a:t>  </a:t>
            </a:r>
            <a:endParaRPr lang="en-CA" sz="1400" dirty="0">
              <a:solidFill>
                <a:schemeClr val="tx1"/>
              </a:solidFill>
              <a:latin typeface="+mj-lt"/>
            </a:endParaRPr>
          </a:p>
          <a:p>
            <a:pPr lvl="1" fontAlgn="base"/>
            <a:r>
              <a:rPr lang="en-CA" sz="1400" dirty="0">
                <a:solidFill>
                  <a:schemeClr val="tx1"/>
                </a:solidFill>
                <a:latin typeface="+mj-lt"/>
              </a:rPr>
              <a:t>We encourage all team members to direct all interested parties to the RWA website, as they describe the project and how to participate</a:t>
            </a:r>
          </a:p>
          <a:p>
            <a:pPr fontAlgn="base"/>
            <a:r>
              <a:rPr lang="en-US" sz="1400" dirty="0">
                <a:latin typeface="+mj-lt"/>
              </a:rPr>
              <a:t> </a:t>
            </a:r>
            <a:endParaRPr lang="en-CA" sz="1400" dirty="0">
              <a:latin typeface="+mj-lt"/>
            </a:endParaRP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87680"/>
            <a:ext cx="8016240" cy="609600"/>
          </a:xfrm>
        </p:spPr>
        <p:txBody>
          <a:bodyPr/>
          <a:lstStyle/>
          <a:p>
            <a:pPr algn="ctr"/>
            <a:r>
              <a:rPr lang="en-US" sz="4800" dirty="0"/>
              <a:t>ONLINE &amp; SOCIAL MEDIA RESOURCES</a:t>
            </a:r>
          </a:p>
        </p:txBody>
      </p:sp>
      <p:pic>
        <p:nvPicPr>
          <p:cNvPr id="3" name="Picture 2" descr="A close up of a sign&#10;&#10;Description automatically generated">
            <a:extLst>
              <a:ext uri="{FF2B5EF4-FFF2-40B4-BE49-F238E27FC236}">
                <a16:creationId xmlns:a16="http://schemas.microsoft.com/office/drawing/2014/main" id="{C03F9729-0B95-5041-82B7-A3EB9FFDDE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10527" y="4659278"/>
            <a:ext cx="1399308" cy="1399308"/>
          </a:xfrm>
          <a:prstGeom prst="rect">
            <a:avLst/>
          </a:prstGeom>
        </p:spPr>
      </p:pic>
      <p:pic>
        <p:nvPicPr>
          <p:cNvPr id="5" name="Picture 4" descr="A close up of a sign&#10;&#10;Description automatically generated">
            <a:extLst>
              <a:ext uri="{FF2B5EF4-FFF2-40B4-BE49-F238E27FC236}">
                <a16:creationId xmlns:a16="http://schemas.microsoft.com/office/drawing/2014/main" id="{28B18081-6DD8-784A-9B6E-948F1036D8F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59627" y="4682833"/>
            <a:ext cx="1399308" cy="1399308"/>
          </a:xfrm>
          <a:prstGeom prst="rect">
            <a:avLst/>
          </a:prstGeom>
        </p:spPr>
      </p:pic>
      <p:pic>
        <p:nvPicPr>
          <p:cNvPr id="7" name="Picture 6" descr="A close up of a sign&#10;&#10;Description automatically generated">
            <a:extLst>
              <a:ext uri="{FF2B5EF4-FFF2-40B4-BE49-F238E27FC236}">
                <a16:creationId xmlns:a16="http://schemas.microsoft.com/office/drawing/2014/main" id="{4988F2CE-49C8-8A45-AC98-3DF3BDAEF95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08726" y="4682834"/>
            <a:ext cx="1399307" cy="1399307"/>
          </a:xfrm>
          <a:prstGeom prst="rect">
            <a:avLst/>
          </a:prstGeom>
        </p:spPr>
      </p:pic>
      <p:sp>
        <p:nvSpPr>
          <p:cNvPr id="10" name="Text Placeholder 10">
            <a:extLst>
              <a:ext uri="{FF2B5EF4-FFF2-40B4-BE49-F238E27FC236}">
                <a16:creationId xmlns:a16="http://schemas.microsoft.com/office/drawing/2014/main" id="{BBE36B4A-A73B-0B48-8156-C96989DC05F9}"/>
              </a:ext>
            </a:extLst>
          </p:cNvPr>
          <p:cNvSpPr txBox="1">
            <a:spLocks/>
          </p:cNvSpPr>
          <p:nvPr/>
        </p:nvSpPr>
        <p:spPr>
          <a:xfrm>
            <a:off x="4693921" y="2103120"/>
            <a:ext cx="4008119" cy="3581400"/>
          </a:xfrm>
          <a:prstGeom prst="rect">
            <a:avLst/>
          </a:prstGeom>
        </p:spPr>
        <p:txBody>
          <a:bodyPr vert="horz" lIns="91440" tIns="45720" rIns="91440" bIns="45720" rtlCol="0">
            <a:noAutofit/>
          </a:bodyPr>
          <a:lstStyle>
            <a:lvl1pPr marL="0" marR="0" indent="0" defTabSz="914400" eaLnBrk="1" fontAlgn="auto" latinLnBrk="0" hangingPunct="1">
              <a:lnSpc>
                <a:spcPct val="120000"/>
              </a:lnSpc>
              <a:spcBef>
                <a:spcPts val="0"/>
              </a:spcBef>
              <a:spcAft>
                <a:spcPts val="300"/>
              </a:spcAft>
              <a:buClrTx/>
              <a:buSzTx/>
              <a:buFont typeface="Arial"/>
              <a:buNone/>
              <a:tabLst/>
              <a:defRPr sz="1800" b="0" i="0">
                <a:solidFill>
                  <a:schemeClr val="tx1"/>
                </a:solidFill>
                <a:latin typeface="Century Gothic"/>
                <a:ea typeface="+mn-ea"/>
                <a:cs typeface="Century Gothic"/>
              </a:defRPr>
            </a:lvl1pPr>
            <a:lvl2pPr marL="742950" indent="-285750" eaLnBrk="1" hangingPunct="1">
              <a:lnSpc>
                <a:spcPct val="120000"/>
              </a:lnSpc>
              <a:buFont typeface="Arial"/>
              <a:buChar char="•"/>
              <a:defRPr b="0" i="0">
                <a:solidFill>
                  <a:srgbClr val="3E647E"/>
                </a:solidFill>
                <a:latin typeface="Arial"/>
                <a:ea typeface="+mn-ea"/>
                <a:cs typeface="Arial"/>
              </a:defRPr>
            </a:lvl2pPr>
            <a:lvl3pPr marL="1200150" indent="-285750" eaLnBrk="1" hangingPunct="1">
              <a:lnSpc>
                <a:spcPct val="120000"/>
              </a:lnSpc>
              <a:spcAft>
                <a:spcPts val="300"/>
              </a:spcAft>
              <a:buFont typeface="Arial"/>
              <a:buChar char="•"/>
              <a:defRPr b="0" i="0">
                <a:solidFill>
                  <a:srgbClr val="3E647E"/>
                </a:solidFill>
                <a:latin typeface="Arial"/>
                <a:ea typeface="+mn-ea"/>
                <a:cs typeface="Arial"/>
              </a:defRPr>
            </a:lvl3pPr>
            <a:lvl4pPr marL="1657350" indent="-285750" eaLnBrk="1" hangingPunct="1">
              <a:lnSpc>
                <a:spcPct val="120000"/>
              </a:lnSpc>
              <a:buFont typeface="Arial"/>
              <a:buChar char="•"/>
              <a:defRPr b="0" i="0">
                <a:solidFill>
                  <a:srgbClr val="3E647E"/>
                </a:solidFill>
                <a:latin typeface="Arial"/>
                <a:ea typeface="+mn-ea"/>
                <a:cs typeface="Arial"/>
              </a:defRPr>
            </a:lvl4pPr>
            <a:lvl5pPr marL="2114550" indent="-285750" eaLnBrk="1" hangingPunct="1">
              <a:lnSpc>
                <a:spcPct val="120000"/>
              </a:lnSpc>
              <a:buFont typeface="Arial"/>
              <a:buChar char="•"/>
              <a:defRPr b="0" i="0">
                <a:solidFill>
                  <a:srgbClr val="3E647E"/>
                </a:solidFill>
                <a:latin typeface="Arial"/>
                <a:ea typeface="+mn-ea"/>
                <a:cs typeface="Arial"/>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fontAlgn="base"/>
            <a:r>
              <a:rPr lang="en-US" sz="1400" kern="0" dirty="0"/>
              <a:t> </a:t>
            </a:r>
            <a:r>
              <a:rPr lang="en-CA" sz="1400" b="1" kern="0" dirty="0">
                <a:latin typeface="+mj-lt"/>
              </a:rPr>
              <a:t>Twitter</a:t>
            </a:r>
          </a:p>
          <a:p>
            <a:pPr fontAlgn="base"/>
            <a:r>
              <a:rPr lang="en-CA" sz="1400" kern="0" dirty="0">
                <a:latin typeface="+mj-lt"/>
              </a:rPr>
              <a:t>@</a:t>
            </a:r>
            <a:r>
              <a:rPr lang="en-CA" sz="1400" kern="0" dirty="0" err="1">
                <a:latin typeface="+mj-lt"/>
              </a:rPr>
              <a:t>RWAworks</a:t>
            </a:r>
            <a:r>
              <a:rPr lang="en-CA" sz="1400" kern="0" dirty="0">
                <a:latin typeface="+mj-lt"/>
              </a:rPr>
              <a:t> (English handle), #</a:t>
            </a:r>
            <a:r>
              <a:rPr lang="en-CA" sz="1400" kern="0" dirty="0" err="1">
                <a:latin typeface="+mj-lt"/>
              </a:rPr>
              <a:t>PDCautravail</a:t>
            </a:r>
            <a:r>
              <a:rPr lang="en-CA" sz="1400" kern="0" dirty="0">
                <a:latin typeface="+mj-lt"/>
              </a:rPr>
              <a:t> (French hashtag)</a:t>
            </a:r>
            <a:r>
              <a:rPr lang="en-US" sz="1400" kern="0" dirty="0">
                <a:latin typeface="+mj-lt"/>
              </a:rPr>
              <a:t>  </a:t>
            </a:r>
            <a:endParaRPr lang="en-CA" sz="1400" kern="0" dirty="0">
              <a:latin typeface="+mj-lt"/>
            </a:endParaRPr>
          </a:p>
          <a:p>
            <a:pPr fontAlgn="base"/>
            <a:r>
              <a:rPr lang="en-CA" sz="1400" b="1" kern="0" dirty="0">
                <a:latin typeface="+mj-lt"/>
              </a:rPr>
              <a:t>LinkedIn:</a:t>
            </a:r>
            <a:r>
              <a:rPr lang="en-CA" sz="1400" kern="0" dirty="0">
                <a:latin typeface="+mj-lt"/>
              </a:rPr>
              <a:t> Ready Willing and Able (dedicated page)</a:t>
            </a:r>
            <a:r>
              <a:rPr lang="en-US" sz="1400" kern="0" dirty="0">
                <a:latin typeface="+mj-lt"/>
              </a:rPr>
              <a:t> </a:t>
            </a:r>
            <a:endParaRPr lang="en-CA" sz="1400" kern="0" dirty="0">
              <a:latin typeface="+mj-lt"/>
            </a:endParaRPr>
          </a:p>
          <a:p>
            <a:pPr fontAlgn="base"/>
            <a:r>
              <a:rPr lang="en-CA" sz="1400" b="1" kern="0" dirty="0">
                <a:latin typeface="+mj-lt"/>
              </a:rPr>
              <a:t>LinkedIn ads</a:t>
            </a:r>
            <a:r>
              <a:rPr lang="en-CA" sz="1400" kern="0" dirty="0">
                <a:latin typeface="+mj-lt"/>
              </a:rPr>
              <a:t> (static and digital)</a:t>
            </a:r>
            <a:r>
              <a:rPr lang="en-US" sz="1400" kern="0" dirty="0">
                <a:latin typeface="+mj-lt"/>
              </a:rPr>
              <a:t>  </a:t>
            </a:r>
            <a:endParaRPr lang="en-CA" sz="1400" kern="0" dirty="0">
              <a:latin typeface="+mj-lt"/>
            </a:endParaRPr>
          </a:p>
          <a:p>
            <a:pPr fontAlgn="base"/>
            <a:r>
              <a:rPr lang="en-CA" sz="1400" b="1" kern="0" dirty="0">
                <a:latin typeface="+mj-lt"/>
              </a:rPr>
              <a:t>Web badges</a:t>
            </a:r>
            <a:r>
              <a:rPr lang="en-CA" sz="1400" kern="0" dirty="0">
                <a:latin typeface="+mj-lt"/>
              </a:rPr>
              <a:t> (for employers, employment agency partners, supporters)</a:t>
            </a:r>
            <a:r>
              <a:rPr lang="en-US" sz="1400" kern="0" dirty="0">
                <a:latin typeface="+mj-lt"/>
              </a:rPr>
              <a:t> </a:t>
            </a:r>
            <a:endParaRPr lang="en-CA" sz="1400" kern="0" dirty="0">
              <a:latin typeface="+mj-lt"/>
            </a:endParaRPr>
          </a:p>
        </p:txBody>
      </p:sp>
    </p:spTree>
    <p:extLst>
      <p:ext uri="{BB962C8B-B14F-4D97-AF65-F5344CB8AC3E}">
        <p14:creationId xmlns:p14="http://schemas.microsoft.com/office/powerpoint/2010/main" val="8914151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EE56C77-7E52-458D-AB98-A30F217CF14C}"/>
              </a:ext>
            </a:extLst>
          </p:cNvPr>
          <p:cNvSpPr>
            <a:spLocks noGrp="1"/>
          </p:cNvSpPr>
          <p:nvPr>
            <p:ph type="body" sz="quarter" idx="11"/>
          </p:nvPr>
        </p:nvSpPr>
        <p:spPr>
          <a:xfrm>
            <a:off x="685800" y="2103120"/>
            <a:ext cx="7588770" cy="3581400"/>
          </a:xfrm>
        </p:spPr>
        <p:txBody>
          <a:bodyPr>
            <a:noAutofit/>
          </a:bodyPr>
          <a:lstStyle/>
          <a:p>
            <a:pPr fontAlgn="base"/>
            <a:r>
              <a:rPr lang="en-US" sz="1400" dirty="0"/>
              <a:t> </a:t>
            </a:r>
            <a:r>
              <a:rPr lang="en-CA" sz="1400" b="1" dirty="0" err="1">
                <a:latin typeface="+mn-lt"/>
              </a:rPr>
              <a:t>Youtube</a:t>
            </a:r>
            <a:r>
              <a:rPr lang="en-CA" sz="1400" b="1" dirty="0">
                <a:latin typeface="+mn-lt"/>
              </a:rPr>
              <a:t> Channel: </a:t>
            </a:r>
            <a:r>
              <a:rPr lang="en-US" sz="1400" u="sng" dirty="0">
                <a:latin typeface="+mn-lt"/>
                <a:hlinkClick r:id="rId3">
                  <a:extLst>
                    <a:ext uri="{A12FA001-AC4F-418D-AE19-62706E023703}">
                      <ahyp:hlinkClr xmlns:ahyp="http://schemas.microsoft.com/office/drawing/2018/hyperlinkcolor" val="tx"/>
                    </a:ext>
                  </a:extLst>
                </a:hlinkClick>
              </a:rPr>
              <a:t>https://www.youtube.com/channel/UCaYD1ef0GyeWjzp-NlalnLg</a:t>
            </a:r>
            <a:endParaRPr lang="en-CA" sz="1400" dirty="0">
              <a:latin typeface="+mn-lt"/>
            </a:endParaRPr>
          </a:p>
          <a:p>
            <a:pPr lvl="1" fontAlgn="base"/>
            <a:r>
              <a:rPr lang="en-CA" sz="1400" dirty="0">
                <a:solidFill>
                  <a:schemeClr val="tx1"/>
                </a:solidFill>
                <a:latin typeface="+mn-lt"/>
              </a:rPr>
              <a:t>4 30 second PSAs on RWA are available here in French and English *PSA files are available should you need to access the original files for presentation purposes*</a:t>
            </a:r>
          </a:p>
          <a:p>
            <a:pPr lvl="2" fontAlgn="base"/>
            <a:r>
              <a:rPr lang="en-CA" sz="1400" dirty="0">
                <a:solidFill>
                  <a:schemeClr val="tx1"/>
                </a:solidFill>
                <a:latin typeface="+mn-lt"/>
              </a:rPr>
              <a:t>Inclusive Hiring &amp; Performance</a:t>
            </a:r>
          </a:p>
          <a:p>
            <a:pPr lvl="2" fontAlgn="base"/>
            <a:r>
              <a:rPr lang="en-CA" sz="1400" dirty="0">
                <a:solidFill>
                  <a:schemeClr val="tx1"/>
                </a:solidFill>
                <a:latin typeface="+mn-lt"/>
              </a:rPr>
              <a:t>Turnover &amp; Absenteeism in the Workforce</a:t>
            </a:r>
          </a:p>
          <a:p>
            <a:pPr lvl="2" fontAlgn="base"/>
            <a:r>
              <a:rPr lang="en-CA" sz="1400" dirty="0">
                <a:solidFill>
                  <a:schemeClr val="tx1"/>
                </a:solidFill>
                <a:latin typeface="+mn-lt"/>
              </a:rPr>
              <a:t>Inclusive Hiring Across Canada</a:t>
            </a:r>
          </a:p>
          <a:p>
            <a:pPr lvl="2" fontAlgn="base"/>
            <a:r>
              <a:rPr lang="en-CA" sz="1400" dirty="0">
                <a:solidFill>
                  <a:schemeClr val="tx1"/>
                </a:solidFill>
                <a:latin typeface="+mn-lt"/>
              </a:rPr>
              <a:t>Companies &amp; Inclusive Hiring</a:t>
            </a:r>
          </a:p>
          <a:p>
            <a:pPr lvl="1" fontAlgn="base"/>
            <a:r>
              <a:rPr lang="en-CA" sz="1400" dirty="0">
                <a:solidFill>
                  <a:schemeClr val="tx1"/>
                </a:solidFill>
                <a:latin typeface="+mn-lt"/>
              </a:rPr>
              <a:t>Additional videos on RWA are available here (e.g. interview with national director, interview with inclusive companies such as </a:t>
            </a:r>
            <a:r>
              <a:rPr lang="en-CA" sz="1400" dirty="0" err="1">
                <a:solidFill>
                  <a:schemeClr val="tx1"/>
                </a:solidFill>
                <a:latin typeface="+mn-lt"/>
              </a:rPr>
              <a:t>L’Oreal</a:t>
            </a:r>
            <a:r>
              <a:rPr lang="en-CA" sz="1400" dirty="0">
                <a:solidFill>
                  <a:schemeClr val="tx1"/>
                </a:solidFill>
                <a:latin typeface="+mn-lt"/>
              </a:rPr>
              <a:t>, PepsiCo, Costco and Subway)</a:t>
            </a:r>
          </a:p>
        </p:txBody>
      </p:sp>
      <p:sp>
        <p:nvSpPr>
          <p:cNvPr id="13" name="Text Placeholder 12">
            <a:extLst>
              <a:ext uri="{FF2B5EF4-FFF2-40B4-BE49-F238E27FC236}">
                <a16:creationId xmlns:a16="http://schemas.microsoft.com/office/drawing/2014/main" id="{C57E02FA-6200-4DEF-817D-7F179C056FBE}"/>
              </a:ext>
            </a:extLst>
          </p:cNvPr>
          <p:cNvSpPr>
            <a:spLocks noGrp="1"/>
          </p:cNvSpPr>
          <p:nvPr>
            <p:ph type="body" sz="quarter" idx="13"/>
          </p:nvPr>
        </p:nvSpPr>
        <p:spPr>
          <a:xfrm>
            <a:off x="685800" y="487680"/>
            <a:ext cx="8016240" cy="609600"/>
          </a:xfrm>
        </p:spPr>
        <p:txBody>
          <a:bodyPr/>
          <a:lstStyle/>
          <a:p>
            <a:pPr algn="ctr"/>
            <a:r>
              <a:rPr lang="en-US" sz="4800" dirty="0"/>
              <a:t>ONLINE &amp; SOCIAL MEDIA RESOURCES</a:t>
            </a:r>
          </a:p>
        </p:txBody>
      </p:sp>
    </p:spTree>
    <p:extLst>
      <p:ext uri="{BB962C8B-B14F-4D97-AF65-F5344CB8AC3E}">
        <p14:creationId xmlns:p14="http://schemas.microsoft.com/office/powerpoint/2010/main" val="1479522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WA PSA #1 Consumer Loyalty - 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572106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CACL-RWA Template">
  <a:themeElements>
    <a:clrScheme name="Ready Willing &amp; Able 1">
      <a:dk1>
        <a:sysClr val="windowText" lastClr="000000"/>
      </a:dk1>
      <a:lt1>
        <a:sysClr val="window" lastClr="FFFFFF"/>
      </a:lt1>
      <a:dk2>
        <a:srgbClr val="141313"/>
      </a:dk2>
      <a:lt2>
        <a:srgbClr val="00AEEF"/>
      </a:lt2>
      <a:accent1>
        <a:srgbClr val="EB008B"/>
      </a:accent1>
      <a:accent2>
        <a:srgbClr val="FFF200"/>
      </a:accent2>
      <a:accent3>
        <a:srgbClr val="00AEEF"/>
      </a:accent3>
      <a:accent4>
        <a:srgbClr val="FFFFFF"/>
      </a:accent4>
      <a:accent5>
        <a:srgbClr val="FFFFFE"/>
      </a:accent5>
      <a:accent6>
        <a:srgbClr val="FFFFFE"/>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920D76AC154649BE561920706FF54E" ma:contentTypeVersion="10" ma:contentTypeDescription="Create a new document." ma:contentTypeScope="" ma:versionID="18272b68349fde5cad912a2c8d0a1cae">
  <xsd:schema xmlns:xsd="http://www.w3.org/2001/XMLSchema" xmlns:xs="http://www.w3.org/2001/XMLSchema" xmlns:p="http://schemas.microsoft.com/office/2006/metadata/properties" xmlns:ns2="de39825b-00e5-4a6a-80a4-d0c3149d4a35" targetNamespace="http://schemas.microsoft.com/office/2006/metadata/properties" ma:root="true" ma:fieldsID="328c3878816da810ad10923837e5377d" ns2:_="">
    <xsd:import namespace="de39825b-00e5-4a6a-80a4-d0c3149d4a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9825b-00e5-4a6a-80a4-d0c3149d4a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6167FC-AF22-46CA-9759-BB3514D322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9825b-00e5-4a6a-80a4-d0c3149d4a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FCBD65-B067-4B3D-ADBE-620363DDCA07}">
  <ds:schemaRefs>
    <ds:schemaRef ds:uri="http://schemas.microsoft.com/sharepoint/v3/contenttype/forms"/>
  </ds:schemaRefs>
</ds:datastoreItem>
</file>

<file path=customXml/itemProps3.xml><?xml version="1.0" encoding="utf-8"?>
<ds:datastoreItem xmlns:ds="http://schemas.openxmlformats.org/officeDocument/2006/customXml" ds:itemID="{E853B77D-952B-482A-B37C-977BE3CE47EA}">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purl.org/dc/terms/"/>
    <ds:schemaRef ds:uri="de39825b-00e5-4a6a-80a4-d0c3149d4a3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13083</TotalTime>
  <Words>15040</Words>
  <Application>Microsoft Office PowerPoint</Application>
  <PresentationFormat>On-screen Show (4:3)</PresentationFormat>
  <Paragraphs>1459</Paragraphs>
  <Slides>107</Slides>
  <Notes>105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Century Gothic</vt:lpstr>
      <vt:lpstr>Symbol</vt:lpstr>
      <vt:lpstr>CACL-RWA Template</vt:lpstr>
      <vt:lpstr>INCLUSION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  WORKS</dc:title>
  <dc:creator>Calista Powell</dc:creator>
  <cp:lastModifiedBy>Isaac Mensah</cp:lastModifiedBy>
  <cp:revision>543</cp:revision>
  <cp:lastPrinted>2019-09-30T10:17:19Z</cp:lastPrinted>
  <dcterms:created xsi:type="dcterms:W3CDTF">2016-01-29T14:12:37Z</dcterms:created>
  <dcterms:modified xsi:type="dcterms:W3CDTF">2020-06-05T20:00:09Z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0x010100EC920D76AC154649BE561920706FF54E</vt:lpwstr>
  </property>
</Properties>
</file>